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9144000"/>
  <p:notesSz cx="7315200" cy="9601200"/>
  <p:embeddedFontLst>
    <p:embeddedFont>
      <p:font typeface="Roboto Mono Medium"/>
      <p:regular r:id="rId33"/>
      <p:bold r:id="rId34"/>
      <p:italic r:id="rId35"/>
      <p:boldItalic r:id="rId36"/>
    </p:embeddedFont>
    <p:embeddedFont>
      <p:font typeface="Roboto Mono"/>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024">
          <p15:clr>
            <a:srgbClr val="A4A3A4"/>
          </p15:clr>
        </p15:guide>
        <p15:guide id="2" pos="2304">
          <p15:clr>
            <a:srgbClr val="A4A3A4"/>
          </p15:clr>
        </p15:guide>
      </p15:notesGuideLst>
    </p:ext>
    <p:ext uri="GoogleSlidesCustomDataVersion2">
      <go:slidesCustomData xmlns:go="http://customooxmlschemas.google.com/" r:id="rId41" roundtripDataSignature="AMtx7mhSv1JhYu1rq764+TZlvxtDFDoT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024" orient="horz"/>
        <p:guide pos="2304"/>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RobotoMono-boldItalic.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obotoMonoMedium-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MonoMedium-italic.fntdata"/><Relationship Id="rId12" Type="http://schemas.openxmlformats.org/officeDocument/2006/relationships/slide" Target="slides/slide7.xml"/><Relationship Id="rId34" Type="http://schemas.openxmlformats.org/officeDocument/2006/relationships/font" Target="fonts/RobotoMonoMedium-bold.fntdata"/><Relationship Id="rId15" Type="http://schemas.openxmlformats.org/officeDocument/2006/relationships/slide" Target="slides/slide10.xml"/><Relationship Id="rId37" Type="http://schemas.openxmlformats.org/officeDocument/2006/relationships/font" Target="fonts/RobotoMono-regular.fntdata"/><Relationship Id="rId14" Type="http://schemas.openxmlformats.org/officeDocument/2006/relationships/slide" Target="slides/slide9.xml"/><Relationship Id="rId36" Type="http://schemas.openxmlformats.org/officeDocument/2006/relationships/font" Target="fonts/RobotoMonoMedium-boldItalic.fntdata"/><Relationship Id="rId17" Type="http://schemas.openxmlformats.org/officeDocument/2006/relationships/slide" Target="slides/slide12.xml"/><Relationship Id="rId39" Type="http://schemas.openxmlformats.org/officeDocument/2006/relationships/font" Target="fonts/RobotoMono-italic.fntdata"/><Relationship Id="rId16" Type="http://schemas.openxmlformats.org/officeDocument/2006/relationships/slide" Target="slides/slide11.xml"/><Relationship Id="rId38" Type="http://schemas.openxmlformats.org/officeDocument/2006/relationships/font" Target="fonts/RobotoMon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2" y="0"/>
            <a:ext cx="3169921" cy="480060"/>
          </a:xfrm>
          <a:prstGeom prst="rect">
            <a:avLst/>
          </a:prstGeom>
          <a:noFill/>
          <a:ln>
            <a:noFill/>
          </a:ln>
        </p:spPr>
        <p:txBody>
          <a:bodyPr anchorCtr="0" anchor="t"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9" y="0"/>
            <a:ext cx="3169921" cy="480060"/>
          </a:xfrm>
          <a:prstGeom prst="rect">
            <a:avLst/>
          </a:prstGeom>
          <a:noFill/>
          <a:ln>
            <a:noFill/>
          </a:ln>
        </p:spPr>
        <p:txBody>
          <a:bodyPr anchorCtr="0" anchor="t" bIns="48300" lIns="96625" spcFirstLastPara="1" rIns="96625" wrap="square" tIns="483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rm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2" y="9119474"/>
            <a:ext cx="3169921" cy="480060"/>
          </a:xfrm>
          <a:prstGeom prst="rect">
            <a:avLst/>
          </a:prstGeom>
          <a:noFill/>
          <a:ln>
            <a:noFill/>
          </a:ln>
        </p:spPr>
        <p:txBody>
          <a:bodyPr anchorCtr="0" anchor="b"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9" y="9119474"/>
            <a:ext cx="3169921" cy="480060"/>
          </a:xfrm>
          <a:prstGeom prst="rect">
            <a:avLst/>
          </a:prstGeom>
          <a:noFill/>
          <a:ln>
            <a:noFill/>
          </a:ln>
        </p:spPr>
        <p:txBody>
          <a:bodyPr anchorCtr="0" anchor="b" bIns="48300" lIns="96625" spcFirstLastPara="1" rIns="96625" wrap="square" tIns="483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rm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4143589" y="9119474"/>
            <a:ext cx="3169921" cy="48006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731521" y="4560571"/>
            <a:ext cx="5852160" cy="432054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94" name="Google Shape;94;p3:notes"/>
          <p:cNvSpPr/>
          <p:nvPr>
            <p:ph idx="2" type="sldImg"/>
          </p:nvPr>
        </p:nvSpPr>
        <p:spPr>
          <a:xfrm>
            <a:off x="1257300" y="720725"/>
            <a:ext cx="4800600" cy="36004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c2382d8d51_0_0: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01" name="Google Shape;101;g3c2382d8d51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c2382d8d51_0_1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3c2382d8d51_0_13: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09" name="Google Shape;109;g3c2382d8d51_0_13:notes"/>
          <p:cNvSpPr txBox="1"/>
          <p:nvPr>
            <p:ph idx="12" type="sldNum"/>
          </p:nvPr>
        </p:nvSpPr>
        <p:spPr>
          <a:xfrm>
            <a:off x="4143589" y="9119474"/>
            <a:ext cx="3169800" cy="4800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c2382d8d51_0_34: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16" name="Google Shape;116;g3c2382d8d51_0_3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c760e0961b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c760e0961b_0_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24" name="Google Shape;124;g3c760e0961b_0_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c760e0961b_0_1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c760e0961b_0_14: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32" name="Google Shape;132;g3c760e0961b_0_14: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c760e0961b_0_9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c760e0961b_0_90: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40" name="Google Shape;140;g3c760e0961b_0_90: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c7de863d20_0_14: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c7de863d20_0_14: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58" name="Google Shape;158;g3c7de863d20_0_14: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c760e0961b_0_2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c760e0961b_0_2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83" name="Google Shape;183;g3c760e0961b_0_2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c760e0961b_0_3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c760e0961b_0_3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91" name="Google Shape;191;g3c760e0961b_0_3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c760e0961b_0_2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c760e0961b_0_2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99" name="Google Shape;199;g3c760e0961b_0_2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c760e0961b_0_4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c760e0961b_0_4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07" name="Google Shape;207;g3c760e0961b_0_4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c760e0961b_0_6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c760e0961b_0_6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17" name="Google Shape;217;g3c760e0961b_0_6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c760e0961b_0_4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c760e0961b_0_4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26" name="Google Shape;226;g3c760e0961b_0_4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c760e0961b_0_71: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c760e0961b_0_71: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34" name="Google Shape;234;g3c760e0961b_0_71: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c760e0961b_0_7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c760e0961b_0_7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42" name="Google Shape;242;g3c760e0961b_0_7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c76b0fc01a_0_0:notes"/>
          <p:cNvSpPr txBox="1"/>
          <p:nvPr>
            <p:ph idx="1" type="body"/>
          </p:nvPr>
        </p:nvSpPr>
        <p:spPr>
          <a:xfrm>
            <a:off x="731521" y="4560571"/>
            <a:ext cx="5852100" cy="432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48" name="Google Shape;248;g3c76b0fc01a_0_0: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c76b0fc01a_0_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c76b0fc01a_0_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56" name="Google Shape;256;g3c76b0fc01a_0_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c7d38bd1f1_0_2: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c7d38bd1f1_0_2: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64" name="Google Shape;264;g3c7d38bd1f1_0_2: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c7d38bd1f1_0_9: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c7d38bd1f1_0_9: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72" name="Google Shape;272;g3c7d38bd1f1_0_9: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c7d38bd1f1_0_17: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c7d38bd1f1_0_17: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80" name="Google Shape;280;g3c7d38bd1f1_0_17: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c7d38bd1f1_0_3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c7d38bd1f1_0_3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89" name="Google Shape;289;g3c7d38bd1f1_0_3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c7d38bd1f1_0_25: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c7d38bd1f1_0_25: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299" name="Google Shape;299;g3c7d38bd1f1_0_25: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7d38bd1f1_0_48: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c7d38bd1f1_0_48: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07" name="Google Shape;307;g3c7d38bd1f1_0_48: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c7d38bd1f1_0_63: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c7d38bd1f1_0_63: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15" name="Google Shape;315;g3c7d38bd1f1_0_63: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c7d38bd1f1_0_56:notes"/>
          <p:cNvSpPr/>
          <p:nvPr>
            <p:ph idx="2" type="sldImg"/>
          </p:nvPr>
        </p:nvSpPr>
        <p:spPr>
          <a:xfrm>
            <a:off x="1257300" y="720725"/>
            <a:ext cx="4800600" cy="36006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c7d38bd1f1_0_56:notes"/>
          <p:cNvSpPr txBox="1"/>
          <p:nvPr>
            <p:ph idx="1" type="body"/>
          </p:nvPr>
        </p:nvSpPr>
        <p:spPr>
          <a:xfrm>
            <a:off x="731521" y="4560571"/>
            <a:ext cx="5852100" cy="432060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23" name="Google Shape;323;g3c7d38bd1f1_0_56:notes"/>
          <p:cNvSpPr txBox="1"/>
          <p:nvPr>
            <p:ph idx="12" type="sldNum"/>
          </p:nvPr>
        </p:nvSpPr>
        <p:spPr>
          <a:xfrm>
            <a:off x="4143589" y="9119474"/>
            <a:ext cx="3169800" cy="480000"/>
          </a:xfrm>
          <a:prstGeom prst="rect">
            <a:avLst/>
          </a:prstGeom>
        </p:spPr>
        <p:txBody>
          <a:bodyPr anchorCtr="0" anchor="b" bIns="48300" lIns="96625" spcFirstLastPara="1" rIns="96625" wrap="square" tIns="483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1"/>
          <p:cNvSpPr txBox="1"/>
          <p:nvPr>
            <p:ph type="title"/>
          </p:nvPr>
        </p:nvSpPr>
        <p:spPr>
          <a:xfrm>
            <a:off x="457200" y="274638"/>
            <a:ext cx="8229600" cy="902229"/>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1"/>
          <p:cNvSpPr txBox="1"/>
          <p:nvPr>
            <p:ph idx="1" type="body"/>
          </p:nvPr>
        </p:nvSpPr>
        <p:spPr>
          <a:xfrm>
            <a:off x="457200" y="1346200"/>
            <a:ext cx="8229600" cy="47799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sz="2400"/>
            </a:lvl1pPr>
            <a:lvl2pPr indent="-228600" lvl="1" marL="914400" algn="l">
              <a:lnSpc>
                <a:spcPct val="100000"/>
              </a:lnSpc>
              <a:spcBef>
                <a:spcPts val="480"/>
              </a:spcBef>
              <a:spcAft>
                <a:spcPts val="0"/>
              </a:spcAft>
              <a:buClr>
                <a:schemeClr val="dk1"/>
              </a:buClr>
              <a:buSzPts val="2400"/>
              <a:buNone/>
              <a:defRPr sz="2400"/>
            </a:lvl2pPr>
            <a:lvl3pPr indent="-228600" lvl="2" marL="1371600" algn="l">
              <a:lnSpc>
                <a:spcPct val="100000"/>
              </a:lnSpc>
              <a:spcBef>
                <a:spcPts val="480"/>
              </a:spcBef>
              <a:spcAft>
                <a:spcPts val="0"/>
              </a:spcAft>
              <a:buClr>
                <a:schemeClr val="dk1"/>
              </a:buClr>
              <a:buSzPts val="2400"/>
              <a:buNone/>
              <a:defRPr sz="2400"/>
            </a:lvl3pPr>
            <a:lvl4pPr indent="-228600" lvl="3" marL="1828800" algn="l">
              <a:lnSpc>
                <a:spcPct val="100000"/>
              </a:lnSpc>
              <a:spcBef>
                <a:spcPts val="480"/>
              </a:spcBef>
              <a:spcAft>
                <a:spcPts val="0"/>
              </a:spcAft>
              <a:buClr>
                <a:schemeClr val="dk1"/>
              </a:buClr>
              <a:buSzPts val="2400"/>
              <a:buNone/>
              <a:defRPr sz="2400"/>
            </a:lvl4pPr>
            <a:lvl5pPr indent="-228600" lvl="4" marL="2286000" algn="l">
              <a:lnSpc>
                <a:spcPct val="100000"/>
              </a:lnSpc>
              <a:spcBef>
                <a:spcPts val="480"/>
              </a:spcBef>
              <a:spcAft>
                <a:spcPts val="0"/>
              </a:spcAft>
              <a:buClr>
                <a:schemeClr val="dk1"/>
              </a:buClr>
              <a:buSzPts val="2400"/>
              <a:buNone/>
              <a:defRPr sz="2400"/>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2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8" name="Google Shape;2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2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2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9"/>
          <p:cNvSpPr/>
          <p:nvPr>
            <p:ph idx="2" type="pic"/>
          </p:nvPr>
        </p:nvSpPr>
        <p:spPr>
          <a:xfrm>
            <a:off x="1792288" y="612775"/>
            <a:ext cx="5486400" cy="4114800"/>
          </a:xfrm>
          <a:prstGeom prst="rect">
            <a:avLst/>
          </a:prstGeom>
          <a:noFill/>
          <a:ln>
            <a:noFill/>
          </a:ln>
        </p:spPr>
      </p:sp>
      <p:sp>
        <p:nvSpPr>
          <p:cNvPr id="68" name="Google Shape;68;p2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web.eecs.umich.edu/~nham/" TargetMode="Externa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beej.us/guide/bgnet/html/spli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eecs.umich.edu"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eecs.umich.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eecs.umich.edu" TargetMode="Externa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eecs.umich.edu" TargetMode="External"/><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example.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www.reddit.com/r/uofm/comments/1nxwosu/why_does_um_have_the_cutest_chonkiest_squirrels/" TargetMode="External"/><Relationship Id="rId4" Type="http://schemas.openxmlformats.org/officeDocument/2006/relationships/hyperlink" Target="https://old.reddit.com/r/uofm/comments/1nxwosu/why_does_um_have_the_cutest_chonkiest_squirrel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nytimes.com/2026/02/11/nyregion/rats-nyc-snow-cold.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nytimes.com" TargetMode="External"/><Relationship Id="rId4" Type="http://schemas.openxmlformats.org/officeDocument/2006/relationships/hyperlink" Target="http://geo.captcha-delivery.com" TargetMode="External"/><Relationship Id="rId5" Type="http://schemas.openxmlformats.org/officeDocument/2006/relationships/hyperlink" Target="https://ct.captcha-delivery.com/c.j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609600" y="1524000"/>
            <a:ext cx="8229600" cy="1905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00000"/>
              <a:buFont typeface="Calibri"/>
              <a:buNone/>
            </a:pPr>
            <a:r>
              <a:rPr lang="en-US" sz="4000"/>
              <a:t>EECS 498 System Design of a Search Engine</a:t>
            </a:r>
            <a:br>
              <a:rPr lang="en-US"/>
            </a:br>
            <a:r>
              <a:rPr lang="en-US" sz="3100"/>
              <a:t>Winter 2026</a:t>
            </a:r>
            <a:br>
              <a:rPr lang="en-US"/>
            </a:br>
            <a:r>
              <a:rPr lang="en-US" sz="3100"/>
              <a:t>Lab 6: IP &amp; Webpages</a:t>
            </a:r>
            <a:endParaRPr/>
          </a:p>
        </p:txBody>
      </p:sp>
      <p:sp>
        <p:nvSpPr>
          <p:cNvPr id="90" name="Google Shape;90;p1"/>
          <p:cNvSpPr txBox="1"/>
          <p:nvPr/>
        </p:nvSpPr>
        <p:spPr>
          <a:xfrm>
            <a:off x="1321725" y="3962400"/>
            <a:ext cx="6679200" cy="25122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ctr">
              <a:lnSpc>
                <a:spcPct val="100000"/>
              </a:lnSpc>
              <a:spcBef>
                <a:spcPts val="0"/>
              </a:spcBef>
              <a:spcAft>
                <a:spcPts val="0"/>
              </a:spcAft>
              <a:buClr>
                <a:srgbClr val="3F3F3F"/>
              </a:buClr>
              <a:buSzPct val="100000"/>
              <a:buFont typeface="Arial"/>
              <a:buNone/>
            </a:pPr>
            <a:r>
              <a:rPr b="0" i="0" lang="en-US" sz="2200" u="none" cap="none" strike="noStrike">
                <a:solidFill>
                  <a:srgbClr val="3F3F3F"/>
                </a:solidFill>
                <a:latin typeface="Verdana"/>
                <a:ea typeface="Verdana"/>
                <a:cs typeface="Verdana"/>
                <a:sym typeface="Verdana"/>
              </a:rPr>
              <a:t>GSI: Christopher Davis</a:t>
            </a:r>
            <a:br>
              <a:rPr b="0" i="0" lang="en-US" sz="2200" u="none" cap="none" strike="noStrike">
                <a:solidFill>
                  <a:srgbClr val="3F3F3F"/>
                </a:solidFill>
                <a:latin typeface="Verdana"/>
                <a:ea typeface="Verdana"/>
                <a:cs typeface="Verdana"/>
                <a:sym typeface="Verdana"/>
              </a:rPr>
            </a:br>
            <a:r>
              <a:rPr b="0" i="0" lang="en-US" sz="2200" u="none" cap="none" strike="noStrike">
                <a:solidFill>
                  <a:srgbClr val="3F3F3F"/>
                </a:solidFill>
                <a:latin typeface="Verdana"/>
                <a:ea typeface="Verdana"/>
                <a:cs typeface="Verdana"/>
                <a:sym typeface="Verdana"/>
              </a:rPr>
              <a:t>IA: Rickey Dong</a:t>
            </a:r>
            <a:endParaRPr b="0" i="0" sz="2200" u="none" cap="none" strike="noStrike">
              <a:solidFill>
                <a:srgbClr val="3F3F3F"/>
              </a:solidFill>
              <a:latin typeface="Verdana"/>
              <a:ea typeface="Verdana"/>
              <a:cs typeface="Verdana"/>
              <a:sym typeface="Verdana"/>
            </a:endParaRPr>
          </a:p>
          <a:p>
            <a:pPr indent="0" lvl="0" marL="0" marR="0" rtl="0" algn="ctr">
              <a:lnSpc>
                <a:spcPct val="100000"/>
              </a:lnSpc>
              <a:spcBef>
                <a:spcPts val="0"/>
              </a:spcBef>
              <a:spcAft>
                <a:spcPts val="0"/>
              </a:spcAft>
              <a:buClr>
                <a:srgbClr val="3F3F3F"/>
              </a:buClr>
              <a:buSzPct val="100000"/>
              <a:buFont typeface="Arial"/>
              <a:buNone/>
            </a:pPr>
            <a:r>
              <a:t/>
            </a:r>
            <a:endParaRPr b="0" i="0" sz="2200" u="none" cap="none" strike="noStrike">
              <a:solidFill>
                <a:srgbClr val="3F3F3F"/>
              </a:solidFill>
              <a:latin typeface="Verdana"/>
              <a:ea typeface="Verdana"/>
              <a:cs typeface="Verdana"/>
              <a:sym typeface="Verdana"/>
            </a:endParaRPr>
          </a:p>
          <a:p>
            <a:pPr indent="0" lvl="0" marL="0" marR="0" rtl="0" algn="ctr">
              <a:lnSpc>
                <a:spcPct val="100000"/>
              </a:lnSpc>
              <a:spcBef>
                <a:spcPts val="0"/>
              </a:spcBef>
              <a:spcAft>
                <a:spcPts val="0"/>
              </a:spcAft>
              <a:buClr>
                <a:srgbClr val="3F3F3F"/>
              </a:buClr>
              <a:buSzPct val="100000"/>
              <a:buFont typeface="Arial"/>
              <a:buNone/>
            </a:pPr>
            <a:r>
              <a:rPr b="0" i="0" lang="en-US" sz="2200" u="none" cap="none" strike="noStrike">
                <a:solidFill>
                  <a:srgbClr val="3F3F3F"/>
                </a:solidFill>
                <a:latin typeface="Verdana"/>
                <a:ea typeface="Verdana"/>
                <a:cs typeface="Verdana"/>
                <a:sym typeface="Verdana"/>
              </a:rPr>
              <a:t>Nicole Hamilton</a:t>
            </a:r>
            <a:br>
              <a:rPr b="0" i="0" lang="en-US" sz="2200" u="none" cap="none" strike="noStrike">
                <a:solidFill>
                  <a:srgbClr val="3F3F3F"/>
                </a:solidFill>
                <a:latin typeface="Verdana"/>
                <a:ea typeface="Verdana"/>
                <a:cs typeface="Verdana"/>
                <a:sym typeface="Verdana"/>
              </a:rPr>
            </a:br>
            <a:r>
              <a:rPr b="0" i="0" lang="en-US" sz="1800" u="sng" cap="none" strike="noStrike">
                <a:solidFill>
                  <a:srgbClr val="3F3F3F"/>
                </a:solidFill>
                <a:latin typeface="Verdana"/>
                <a:ea typeface="Verdana"/>
                <a:cs typeface="Verdana"/>
                <a:sym typeface="Verdana"/>
                <a:hlinkClick r:id="rId3">
                  <a:extLst>
                    <a:ext uri="{A12FA001-AC4F-418D-AE19-62706E023703}">
                      <ahyp:hlinkClr val="tx"/>
                    </a:ext>
                  </a:extLst>
                </a:hlinkClick>
              </a:rPr>
              <a:t>https://web.eecs.umich.edu/~nham/</a:t>
            </a:r>
            <a:br>
              <a:rPr b="0" i="0" lang="en-US" sz="1800" u="none" cap="none" strike="noStrike">
                <a:solidFill>
                  <a:srgbClr val="3F3F3F"/>
                </a:solidFill>
                <a:latin typeface="Verdana"/>
                <a:ea typeface="Verdana"/>
                <a:cs typeface="Verdana"/>
                <a:sym typeface="Verdana"/>
              </a:rPr>
            </a:br>
            <a:r>
              <a:rPr b="0" i="0" lang="en-US" sz="1800" u="sng" cap="none" strike="noStrike">
                <a:solidFill>
                  <a:srgbClr val="3F3F3F"/>
                </a:solidFill>
                <a:latin typeface="Verdana"/>
                <a:ea typeface="Verdana"/>
                <a:cs typeface="Verdana"/>
                <a:sym typeface="Verdana"/>
                <a:hlinkClick r:id="rId4">
                  <a:extLst>
                    <a:ext uri="{A12FA001-AC4F-418D-AE19-62706E023703}">
                      <ahyp:hlinkClr val="tx"/>
                    </a:ext>
                  </a:extLst>
                </a:hlinkClick>
              </a:rPr>
              <a:t>nham@umich.edu</a:t>
            </a:r>
            <a:endParaRPr b="0" i="0" sz="1800" u="none" cap="none" strike="noStrike">
              <a:solidFill>
                <a:srgbClr val="3F3F3F"/>
              </a:solidFill>
              <a:latin typeface="Verdana"/>
              <a:ea typeface="Verdana"/>
              <a:cs typeface="Verdana"/>
              <a:sym typeface="Verdana"/>
            </a:endParaRPr>
          </a:p>
          <a:p>
            <a:pPr indent="-514350" lvl="0" marL="514350" marR="0" rtl="0" algn="ctr">
              <a:lnSpc>
                <a:spcPct val="100000"/>
              </a:lnSpc>
              <a:spcBef>
                <a:spcPts val="640"/>
              </a:spcBef>
              <a:spcAft>
                <a:spcPts val="0"/>
              </a:spcAft>
              <a:buClr>
                <a:schemeClr val="dk1"/>
              </a:buClr>
              <a:buSzPct val="100000"/>
              <a:buFont typeface="Arial"/>
              <a:buNone/>
            </a:pPr>
            <a:r>
              <a:t/>
            </a:r>
            <a:endParaRPr b="0" i="0" sz="3200" u="none" cap="none" strike="noStrike">
              <a:solidFill>
                <a:srgbClr val="888888"/>
              </a:solidFill>
              <a:latin typeface="Calibri"/>
              <a:ea typeface="Calibri"/>
              <a:cs typeface="Calibri"/>
              <a:sym typeface="Calibri"/>
            </a:endParaRPr>
          </a:p>
          <a:p>
            <a:pPr indent="-514350" lvl="0" marL="514350" marR="0" rtl="0" algn="ctr">
              <a:lnSpc>
                <a:spcPct val="100000"/>
              </a:lnSpc>
              <a:spcBef>
                <a:spcPts val="640"/>
              </a:spcBef>
              <a:spcAft>
                <a:spcPts val="0"/>
              </a:spcAft>
              <a:buClr>
                <a:schemeClr val="dk1"/>
              </a:buClr>
              <a:buSzPct val="100000"/>
              <a:buFont typeface="Arial"/>
              <a:buNone/>
            </a:pPr>
            <a:r>
              <a:t/>
            </a:r>
            <a:endParaRPr b="0" i="0" sz="3200" u="none" cap="none" strike="noStrike">
              <a:solidFill>
                <a:srgbClr val="888888"/>
              </a:solidFill>
              <a:latin typeface="Calibri"/>
              <a:ea typeface="Calibri"/>
              <a:cs typeface="Calibri"/>
              <a:sym typeface="Calibri"/>
            </a:endParaRPr>
          </a:p>
        </p:txBody>
      </p:sp>
      <p:sp>
        <p:nvSpPr>
          <p:cNvPr id="91" name="Google Shape;91;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type="title"/>
          </p:nvPr>
        </p:nvSpPr>
        <p:spPr>
          <a:xfrm>
            <a:off x="457200" y="274638"/>
            <a:ext cx="8229600" cy="902229"/>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97" name="Google Shape;97;p3"/>
          <p:cNvSpPr txBox="1"/>
          <p:nvPr>
            <p:ph idx="1" type="body"/>
          </p:nvPr>
        </p:nvSpPr>
        <p:spPr>
          <a:xfrm>
            <a:off x="457200" y="1346200"/>
            <a:ext cx="8229600" cy="4779963"/>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chemeClr val="dk1"/>
              </a:buClr>
              <a:buSzPts val="2400"/>
              <a:buAutoNum type="arabicPeriod"/>
            </a:pPr>
            <a:r>
              <a:rPr lang="en-US"/>
              <a:t>Announcements</a:t>
            </a:r>
            <a:endParaRPr/>
          </a:p>
          <a:p>
            <a:pPr indent="-457200" lvl="0" marL="457200" rtl="0" algn="l">
              <a:lnSpc>
                <a:spcPct val="100000"/>
              </a:lnSpc>
              <a:spcBef>
                <a:spcPts val="480"/>
              </a:spcBef>
              <a:spcAft>
                <a:spcPts val="0"/>
              </a:spcAft>
              <a:buSzPts val="2400"/>
              <a:buAutoNum type="arabicPeriod"/>
            </a:pPr>
            <a:r>
              <a:rPr lang="en-US"/>
              <a:t>Internet Protocol</a:t>
            </a:r>
            <a:endParaRPr/>
          </a:p>
          <a:p>
            <a:pPr indent="-457200" lvl="0" marL="457200" rtl="0" algn="l">
              <a:lnSpc>
                <a:spcPct val="100000"/>
              </a:lnSpc>
              <a:spcBef>
                <a:spcPts val="480"/>
              </a:spcBef>
              <a:spcAft>
                <a:spcPts val="0"/>
              </a:spcAft>
              <a:buSzPts val="2400"/>
              <a:buAutoNum type="arabicPeriod"/>
            </a:pPr>
            <a:r>
              <a:rPr lang="en-US"/>
              <a:t>Reading webpages</a:t>
            </a:r>
            <a:endParaRPr/>
          </a:p>
          <a:p>
            <a:pPr indent="-304800" lvl="0" marL="457200" rtl="0" algn="l">
              <a:lnSpc>
                <a:spcPct val="100000"/>
              </a:lnSpc>
              <a:spcBef>
                <a:spcPts val="480"/>
              </a:spcBef>
              <a:spcAft>
                <a:spcPts val="0"/>
              </a:spcAft>
              <a:buClr>
                <a:schemeClr val="dk1"/>
              </a:buClr>
              <a:buSzPts val="2400"/>
              <a:buNone/>
            </a:pPr>
            <a:r>
              <a:t/>
            </a:r>
            <a:endParaRPr/>
          </a:p>
          <a:p>
            <a:pPr indent="-304800" lvl="0" marL="457200" rtl="0" algn="l">
              <a:lnSpc>
                <a:spcPct val="100000"/>
              </a:lnSpc>
              <a:spcBef>
                <a:spcPts val="480"/>
              </a:spcBef>
              <a:spcAft>
                <a:spcPts val="0"/>
              </a:spcAft>
              <a:buClr>
                <a:schemeClr val="dk1"/>
              </a:buClr>
              <a:buSzPts val="2400"/>
              <a:buNone/>
            </a:pPr>
            <a:r>
              <a:t/>
            </a:r>
            <a:endParaRPr/>
          </a:p>
        </p:txBody>
      </p:sp>
      <p:sp>
        <p:nvSpPr>
          <p:cNvPr id="98" name="Google Shape;98;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c2382d8d51_0_0"/>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104" name="Google Shape;104;g3c2382d8d51_0_0"/>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C00000"/>
              </a:buClr>
              <a:buSzPts val="2400"/>
              <a:buAutoNum type="arabicPeriod"/>
            </a:pPr>
            <a:r>
              <a:rPr lang="en-US">
                <a:solidFill>
                  <a:srgbClr val="C00000"/>
                </a:solidFill>
              </a:rPr>
              <a:t>Announcements</a:t>
            </a:r>
            <a:endParaRPr/>
          </a:p>
          <a:p>
            <a:pPr indent="-457200" lvl="0" marL="457200" rtl="0" algn="l">
              <a:lnSpc>
                <a:spcPct val="100000"/>
              </a:lnSpc>
              <a:spcBef>
                <a:spcPts val="480"/>
              </a:spcBef>
              <a:spcAft>
                <a:spcPts val="0"/>
              </a:spcAft>
              <a:buSzPts val="2400"/>
              <a:buAutoNum type="arabicPeriod"/>
            </a:pPr>
            <a:r>
              <a:rPr lang="en-US"/>
              <a:t>Internet Protocol</a:t>
            </a:r>
            <a:endParaRPr/>
          </a:p>
          <a:p>
            <a:pPr indent="-457200" lvl="0" marL="457200" rtl="0" algn="l">
              <a:lnSpc>
                <a:spcPct val="100000"/>
              </a:lnSpc>
              <a:spcBef>
                <a:spcPts val="480"/>
              </a:spcBef>
              <a:spcAft>
                <a:spcPts val="0"/>
              </a:spcAft>
              <a:buSzPts val="2400"/>
              <a:buAutoNum type="arabicPeriod"/>
            </a:pPr>
            <a:r>
              <a:rPr lang="en-US"/>
              <a:t>Reading webpages</a:t>
            </a:r>
            <a:endParaRPr/>
          </a:p>
          <a:p>
            <a:pPr indent="-304800" lvl="0" marL="457200" rtl="0" algn="l">
              <a:lnSpc>
                <a:spcPct val="100000"/>
              </a:lnSpc>
              <a:spcBef>
                <a:spcPts val="480"/>
              </a:spcBef>
              <a:spcAft>
                <a:spcPts val="0"/>
              </a:spcAft>
              <a:buClr>
                <a:schemeClr val="dk1"/>
              </a:buClr>
              <a:buSzPts val="2400"/>
              <a:buNone/>
            </a:pPr>
            <a:r>
              <a:t/>
            </a:r>
            <a:endParaRPr/>
          </a:p>
          <a:p>
            <a:pPr indent="-304800" lvl="0" marL="457200" rtl="0" algn="l">
              <a:lnSpc>
                <a:spcPct val="100000"/>
              </a:lnSpc>
              <a:spcBef>
                <a:spcPts val="480"/>
              </a:spcBef>
              <a:spcAft>
                <a:spcPts val="0"/>
              </a:spcAft>
              <a:buClr>
                <a:schemeClr val="dk1"/>
              </a:buClr>
              <a:buSzPts val="2400"/>
              <a:buNone/>
            </a:pPr>
            <a:r>
              <a:t/>
            </a:r>
            <a:endParaRPr/>
          </a:p>
        </p:txBody>
      </p:sp>
      <p:sp>
        <p:nvSpPr>
          <p:cNvPr id="105" name="Google Shape;105;g3c2382d8d51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c2382d8d51_0_13"/>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200"/>
              <a:buNone/>
            </a:pPr>
            <a:r>
              <a:rPr lang="en-US"/>
              <a:t>announcements</a:t>
            </a:r>
            <a:endParaRPr/>
          </a:p>
        </p:txBody>
      </p:sp>
      <p:sp>
        <p:nvSpPr>
          <p:cNvPr id="112" name="Google Shape;112;g3c2382d8d51_0_13"/>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480"/>
              </a:spcBef>
              <a:spcAft>
                <a:spcPts val="0"/>
              </a:spcAft>
              <a:buSzPts val="2400"/>
              <a:buNone/>
            </a:pPr>
            <a:r>
              <a:rPr lang="en-US"/>
              <a:t>Reminder:</a:t>
            </a:r>
            <a:endParaRPr/>
          </a:p>
          <a:p>
            <a:pPr indent="-381000" lvl="0" marL="457200" rtl="0" algn="l">
              <a:lnSpc>
                <a:spcPct val="100000"/>
              </a:lnSpc>
              <a:spcBef>
                <a:spcPts val="480"/>
              </a:spcBef>
              <a:spcAft>
                <a:spcPts val="0"/>
              </a:spcAft>
              <a:buSzPts val="2400"/>
              <a:buChar char="-"/>
            </a:pPr>
            <a:r>
              <a:rPr b="1" lang="en-US"/>
              <a:t>LinuxGetUrl</a:t>
            </a:r>
            <a:r>
              <a:rPr lang="en-US"/>
              <a:t> is due this Sunday (2/15)</a:t>
            </a:r>
            <a:endParaRPr/>
          </a:p>
          <a:p>
            <a:pPr indent="0" lvl="0" marL="0" rtl="0" algn="l">
              <a:lnSpc>
                <a:spcPct val="100000"/>
              </a:lnSpc>
              <a:spcBef>
                <a:spcPts val="480"/>
              </a:spcBef>
              <a:spcAft>
                <a:spcPts val="0"/>
              </a:spcAft>
              <a:buNone/>
            </a:pPr>
            <a:r>
              <a:t/>
            </a:r>
            <a:endParaRPr/>
          </a:p>
          <a:p>
            <a:pPr indent="0" lvl="0" marL="0" rtl="0" algn="l">
              <a:lnSpc>
                <a:spcPct val="100000"/>
              </a:lnSpc>
              <a:spcBef>
                <a:spcPts val="480"/>
              </a:spcBef>
              <a:spcAft>
                <a:spcPts val="0"/>
              </a:spcAft>
              <a:buNone/>
            </a:pPr>
            <a:r>
              <a:rPr lang="en-US"/>
              <a:t>Recommended Resources:</a:t>
            </a:r>
            <a:endParaRPr/>
          </a:p>
          <a:p>
            <a:pPr indent="-381000" lvl="0" marL="457200" rtl="0" algn="l">
              <a:lnSpc>
                <a:spcPct val="100000"/>
              </a:lnSpc>
              <a:spcBef>
                <a:spcPts val="480"/>
              </a:spcBef>
              <a:spcAft>
                <a:spcPts val="0"/>
              </a:spcAft>
              <a:buSzPts val="2400"/>
              <a:buChar char="-"/>
            </a:pPr>
            <a:r>
              <a:rPr lang="en-US"/>
              <a:t>Lecture 10 on Canvas</a:t>
            </a:r>
            <a:endParaRPr/>
          </a:p>
          <a:p>
            <a:pPr indent="-381000" lvl="0" marL="457200" rtl="0" algn="l">
              <a:lnSpc>
                <a:spcPct val="100000"/>
              </a:lnSpc>
              <a:spcBef>
                <a:spcPts val="0"/>
              </a:spcBef>
              <a:spcAft>
                <a:spcPts val="0"/>
              </a:spcAft>
              <a:buSzPts val="2400"/>
              <a:buChar char="-"/>
            </a:pPr>
            <a:r>
              <a:rPr lang="en-US" u="sng">
                <a:solidFill>
                  <a:schemeClr val="hlink"/>
                </a:solidFill>
                <a:hlinkClick r:id="rId3"/>
              </a:rPr>
              <a:t>Beej's Guide to Network Programming</a:t>
            </a:r>
            <a:endParaRPr/>
          </a:p>
        </p:txBody>
      </p:sp>
      <p:sp>
        <p:nvSpPr>
          <p:cNvPr id="113" name="Google Shape;113;g3c2382d8d51_0_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c2382d8d51_0_34"/>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119" name="Google Shape;119;g3c2382d8d51_0_34"/>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BFBFBF"/>
              </a:buClr>
              <a:buSzPts val="2400"/>
              <a:buAutoNum type="arabicPeriod"/>
            </a:pPr>
            <a:r>
              <a:rPr lang="en-US">
                <a:solidFill>
                  <a:srgbClr val="BFBFBF"/>
                </a:solidFill>
              </a:rPr>
              <a:t>Announcements</a:t>
            </a:r>
            <a:endParaRPr>
              <a:solidFill>
                <a:srgbClr val="C00000"/>
              </a:solidFill>
            </a:endParaRPr>
          </a:p>
          <a:p>
            <a:pPr indent="-457200" lvl="0" marL="457200" rtl="0" algn="l">
              <a:lnSpc>
                <a:spcPct val="100000"/>
              </a:lnSpc>
              <a:spcBef>
                <a:spcPts val="480"/>
              </a:spcBef>
              <a:spcAft>
                <a:spcPts val="0"/>
              </a:spcAft>
              <a:buClr>
                <a:srgbClr val="C00000"/>
              </a:buClr>
              <a:buSzPts val="2400"/>
              <a:buAutoNum type="arabicPeriod"/>
            </a:pPr>
            <a:r>
              <a:rPr lang="en-US">
                <a:solidFill>
                  <a:srgbClr val="C00000"/>
                </a:solidFill>
              </a:rPr>
              <a:t>Internet Protocol</a:t>
            </a:r>
            <a:endParaRPr>
              <a:solidFill>
                <a:srgbClr val="C00000"/>
              </a:solidFill>
            </a:endParaRPr>
          </a:p>
          <a:p>
            <a:pPr indent="-457200" lvl="0" marL="457200" rtl="0" algn="l">
              <a:lnSpc>
                <a:spcPct val="100000"/>
              </a:lnSpc>
              <a:spcBef>
                <a:spcPts val="480"/>
              </a:spcBef>
              <a:spcAft>
                <a:spcPts val="0"/>
              </a:spcAft>
              <a:buSzPts val="2400"/>
              <a:buAutoNum type="arabicPeriod"/>
            </a:pPr>
            <a:r>
              <a:rPr lang="en-US"/>
              <a:t>Reading webpages</a:t>
            </a:r>
            <a:endParaRPr/>
          </a:p>
          <a:p>
            <a:pPr indent="0" lvl="0" marL="152400" rtl="0" algn="l">
              <a:lnSpc>
                <a:spcPct val="100000"/>
              </a:lnSpc>
              <a:spcBef>
                <a:spcPts val="480"/>
              </a:spcBef>
              <a:spcAft>
                <a:spcPts val="0"/>
              </a:spcAft>
              <a:buClr>
                <a:schemeClr val="dk1"/>
              </a:buClr>
              <a:buSzPts val="2400"/>
              <a:buNone/>
            </a:pPr>
            <a:r>
              <a:t/>
            </a:r>
            <a:endParaRPr/>
          </a:p>
        </p:txBody>
      </p:sp>
      <p:sp>
        <p:nvSpPr>
          <p:cNvPr id="120" name="Google Shape;120;g3c2382d8d51_0_3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3c760e0961b_0_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connecting to a website</a:t>
            </a:r>
            <a:endParaRPr/>
          </a:p>
        </p:txBody>
      </p:sp>
      <p:sp>
        <p:nvSpPr>
          <p:cNvPr id="127" name="Google Shape;127;g3c760e0961b_0_0"/>
          <p:cNvSpPr txBox="1"/>
          <p:nvPr>
            <p:ph idx="1" type="body"/>
          </p:nvPr>
        </p:nvSpPr>
        <p:spPr>
          <a:xfrm>
            <a:off x="457200" y="1376600"/>
            <a:ext cx="85350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Recall from lecture:</a:t>
            </a:r>
            <a:endParaRPr/>
          </a:p>
          <a:p>
            <a:pPr indent="-381000" lvl="1" marL="914400" rtl="0" algn="l">
              <a:spcBef>
                <a:spcPts val="480"/>
              </a:spcBef>
              <a:spcAft>
                <a:spcPts val="0"/>
              </a:spcAft>
              <a:buSzPts val="2400"/>
              <a:buChar char="-"/>
            </a:pPr>
            <a:r>
              <a:rPr lang="en-US"/>
              <a:t>To request a web page, we download it from its server</a:t>
            </a:r>
            <a:endParaRPr/>
          </a:p>
          <a:p>
            <a:pPr indent="-381000" lvl="1" marL="914400" rtl="0" algn="l">
              <a:spcBef>
                <a:spcPts val="0"/>
              </a:spcBef>
              <a:spcAft>
                <a:spcPts val="0"/>
              </a:spcAft>
              <a:buSzPts val="2400"/>
              <a:buChar char="-"/>
            </a:pPr>
            <a:r>
              <a:rPr lang="en-US"/>
              <a:t>Transport/Internet Layer governs traffic between networks</a:t>
            </a:r>
            <a:endParaRPr/>
          </a:p>
          <a:p>
            <a:pPr indent="-381000" lvl="2" marL="1371600" rtl="0" algn="l">
              <a:spcBef>
                <a:spcPts val="0"/>
              </a:spcBef>
              <a:spcAft>
                <a:spcPts val="0"/>
              </a:spcAft>
              <a:buSzPts val="2400"/>
              <a:buChar char="-"/>
            </a:pPr>
            <a:r>
              <a:rPr b="1" lang="en-US"/>
              <a:t>IP addresses</a:t>
            </a:r>
            <a:r>
              <a:rPr lang="en-US"/>
              <a:t> label hosts</a:t>
            </a:r>
            <a:endParaRPr/>
          </a:p>
          <a:p>
            <a:pPr indent="-381000" lvl="2" marL="1371600" rtl="0" algn="l">
              <a:spcBef>
                <a:spcPts val="0"/>
              </a:spcBef>
              <a:spcAft>
                <a:spcPts val="0"/>
              </a:spcAft>
              <a:buSzPts val="2400"/>
              <a:buChar char="-"/>
            </a:pPr>
            <a:r>
              <a:rPr lang="en-US"/>
              <a:t>To send packets to a host over the internet, we need its IP address</a:t>
            </a:r>
            <a:endParaRPr/>
          </a:p>
          <a:p>
            <a:pPr indent="0" lvl="0" marL="0" rtl="0" algn="l">
              <a:spcBef>
                <a:spcPts val="480"/>
              </a:spcBef>
              <a:spcAft>
                <a:spcPts val="0"/>
              </a:spcAft>
              <a:buNone/>
            </a:pPr>
            <a:r>
              <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But how do we know the IP address for an arbitrary website?</a:t>
            </a:r>
            <a:endParaRPr/>
          </a:p>
          <a:p>
            <a:pPr indent="0" lvl="0" marL="0" rtl="0" algn="l">
              <a:spcBef>
                <a:spcPts val="480"/>
              </a:spcBef>
              <a:spcAft>
                <a:spcPts val="0"/>
              </a:spcAft>
              <a:buNone/>
            </a:pPr>
            <a:r>
              <a:rPr lang="en-US"/>
              <a:t>E.g., </a:t>
            </a:r>
            <a:r>
              <a:rPr lang="en-US" u="sng">
                <a:solidFill>
                  <a:schemeClr val="hlink"/>
                </a:solidFill>
                <a:hlinkClick r:id="rId3"/>
              </a:rPr>
              <a:t>eecs.umich.edu</a:t>
            </a:r>
            <a:r>
              <a:rPr lang="en-US"/>
              <a:t> → IP = ???</a:t>
            </a:r>
            <a:endParaRPr/>
          </a:p>
        </p:txBody>
      </p:sp>
      <p:sp>
        <p:nvSpPr>
          <p:cNvPr id="128" name="Google Shape;128;g3c760e0961b_0_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g3c760e0961b_0_14"/>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DNS</a:t>
            </a:r>
            <a:endParaRPr/>
          </a:p>
        </p:txBody>
      </p:sp>
      <p:sp>
        <p:nvSpPr>
          <p:cNvPr id="135" name="Google Shape;135;g3c760e0961b_0_14"/>
          <p:cNvSpPr txBox="1"/>
          <p:nvPr>
            <p:ph idx="1" type="body"/>
          </p:nvPr>
        </p:nvSpPr>
        <p:spPr>
          <a:xfrm>
            <a:off x="457200" y="1346200"/>
            <a:ext cx="8229600" cy="50103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We use the</a:t>
            </a:r>
            <a:r>
              <a:rPr b="1" lang="en-US"/>
              <a:t> </a:t>
            </a:r>
            <a:r>
              <a:rPr b="1" i="1" lang="en-US"/>
              <a:t>Domain Name System</a:t>
            </a:r>
            <a:r>
              <a:rPr lang="en-US"/>
              <a:t> (</a:t>
            </a:r>
            <a:r>
              <a:rPr b="1" lang="en-US"/>
              <a:t>DNS</a:t>
            </a:r>
            <a:r>
              <a:rPr lang="en-US"/>
              <a:t>)</a:t>
            </a:r>
            <a:endParaRPr/>
          </a:p>
          <a:p>
            <a:pPr indent="-381000" lvl="0" marL="457200" rtl="0" algn="l">
              <a:spcBef>
                <a:spcPts val="480"/>
              </a:spcBef>
              <a:spcAft>
                <a:spcPts val="0"/>
              </a:spcAft>
              <a:buSzPts val="2400"/>
              <a:buChar char="-"/>
            </a:pPr>
            <a:r>
              <a:rPr i="1" lang="en-US"/>
              <a:t>Hierarchical</a:t>
            </a:r>
            <a:r>
              <a:rPr lang="en-US"/>
              <a:t> and </a:t>
            </a:r>
            <a:r>
              <a:rPr i="1" lang="en-US"/>
              <a:t>distributed</a:t>
            </a:r>
            <a:r>
              <a:rPr lang="en-US"/>
              <a:t> service to map domain names to IP addresses</a:t>
            </a:r>
            <a:endParaRPr/>
          </a:p>
          <a:p>
            <a:pPr indent="0" lvl="0" marL="0" rtl="0" algn="l">
              <a:spcBef>
                <a:spcPts val="480"/>
              </a:spcBef>
              <a:spcAft>
                <a:spcPts val="0"/>
              </a:spcAft>
              <a:buNone/>
            </a:pPr>
            <a:r>
              <a:t/>
            </a:r>
            <a:endParaRPr/>
          </a:p>
          <a:p>
            <a:pPr indent="0" lvl="0" marL="0" rtl="0" algn="l">
              <a:spcBef>
                <a:spcPts val="480"/>
              </a:spcBef>
              <a:spcAft>
                <a:spcPts val="0"/>
              </a:spcAft>
              <a:buNone/>
            </a:pPr>
            <a:r>
              <a:rPr i="1" lang="en-US"/>
              <a:t>Hierarchical:</a:t>
            </a:r>
            <a:r>
              <a:rPr lang="en-US"/>
              <a:t> </a:t>
            </a:r>
            <a:endParaRPr/>
          </a:p>
          <a:p>
            <a:pPr indent="0" lvl="0" marL="0" rtl="0" algn="l">
              <a:spcBef>
                <a:spcPts val="480"/>
              </a:spcBef>
              <a:spcAft>
                <a:spcPts val="0"/>
              </a:spcAft>
              <a:buNone/>
            </a:pPr>
            <a:r>
              <a:rPr lang="en-US" u="sng">
                <a:solidFill>
                  <a:schemeClr val="hlink"/>
                </a:solidFill>
                <a:hlinkClick r:id="rId3"/>
              </a:rPr>
              <a:t>eecs.umich.edu</a:t>
            </a:r>
            <a:r>
              <a:rPr lang="en-US"/>
              <a:t> → eecs &lt; umich &lt; edu</a:t>
            </a:r>
            <a:endParaRPr/>
          </a:p>
          <a:p>
            <a:pPr indent="0" lvl="0" marL="0" rtl="0" algn="l">
              <a:spcBef>
                <a:spcPts val="480"/>
              </a:spcBef>
              <a:spcAft>
                <a:spcPts val="0"/>
              </a:spcAft>
              <a:buNone/>
            </a:pPr>
            <a:r>
              <a:t/>
            </a:r>
            <a:endParaRPr/>
          </a:p>
          <a:p>
            <a:pPr indent="-381000" lvl="0" marL="457200" rtl="0" algn="l">
              <a:spcBef>
                <a:spcPts val="480"/>
              </a:spcBef>
              <a:spcAft>
                <a:spcPts val="0"/>
              </a:spcAft>
              <a:buSzPts val="2400"/>
              <a:buChar char="-"/>
            </a:pPr>
            <a:r>
              <a:rPr lang="en-US"/>
              <a:t>Each level of the domain manages a name server which points to its subdomains</a:t>
            </a:r>
            <a:endParaRPr/>
          </a:p>
          <a:p>
            <a:pPr indent="-381000" lvl="1" marL="914400" rtl="0" algn="l">
              <a:spcBef>
                <a:spcPts val="0"/>
              </a:spcBef>
              <a:spcAft>
                <a:spcPts val="0"/>
              </a:spcAft>
              <a:buSzPts val="2400"/>
              <a:buChar char="-"/>
            </a:pPr>
            <a:r>
              <a:rPr lang="en-US"/>
              <a:t>This is how domain registration works</a:t>
            </a:r>
            <a:endParaRPr/>
          </a:p>
          <a:p>
            <a:pPr indent="-381000" lvl="0" marL="457200" rtl="0" algn="l">
              <a:spcBef>
                <a:spcPts val="0"/>
              </a:spcBef>
              <a:spcAft>
                <a:spcPts val="0"/>
              </a:spcAft>
              <a:buSzPts val="2400"/>
              <a:buChar char="-"/>
            </a:pPr>
            <a:r>
              <a:rPr lang="en-US"/>
              <a:t>The root name server(s) manage records for the top-level domains (TLDs), like .com, .edu, .org, etc.</a:t>
            </a:r>
            <a:endParaRPr/>
          </a:p>
        </p:txBody>
      </p:sp>
      <p:sp>
        <p:nvSpPr>
          <p:cNvPr id="136" name="Google Shape;136;g3c760e0961b_0_1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3c760e0961b_0_90"/>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DNS example</a:t>
            </a:r>
            <a:endParaRPr/>
          </a:p>
        </p:txBody>
      </p:sp>
      <p:sp>
        <p:nvSpPr>
          <p:cNvPr id="143" name="Google Shape;143;g3c760e0961b_0_90"/>
          <p:cNvSpPr txBox="1"/>
          <p:nvPr>
            <p:ph idx="1" type="body"/>
          </p:nvPr>
        </p:nvSpPr>
        <p:spPr>
          <a:xfrm>
            <a:off x="457200" y="1346200"/>
            <a:ext cx="8229600" cy="6546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You want to visit </a:t>
            </a:r>
            <a:r>
              <a:rPr lang="en-US" u="sng">
                <a:solidFill>
                  <a:schemeClr val="hlink"/>
                </a:solidFill>
                <a:hlinkClick r:id="rId3"/>
              </a:rPr>
              <a:t>eecs.umich.edu</a:t>
            </a:r>
            <a:r>
              <a:rPr lang="en-US"/>
              <a:t> on your laptop</a:t>
            </a:r>
            <a:endParaRPr/>
          </a:p>
        </p:txBody>
      </p:sp>
      <p:sp>
        <p:nvSpPr>
          <p:cNvPr id="144" name="Google Shape;144;g3c760e0961b_0_9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145" name="Google Shape;145;g3c760e0961b_0_90"/>
          <p:cNvPicPr preferRelativeResize="0"/>
          <p:nvPr/>
        </p:nvPicPr>
        <p:blipFill>
          <a:blip r:embed="rId4">
            <a:alphaModFix/>
          </a:blip>
          <a:stretch>
            <a:fillRect/>
          </a:stretch>
        </p:blipFill>
        <p:spPr>
          <a:xfrm>
            <a:off x="1214850" y="4465088"/>
            <a:ext cx="1077375" cy="772450"/>
          </a:xfrm>
          <a:prstGeom prst="rect">
            <a:avLst/>
          </a:prstGeom>
          <a:noFill/>
          <a:ln>
            <a:noFill/>
          </a:ln>
        </p:spPr>
      </p:pic>
      <p:pic>
        <p:nvPicPr>
          <p:cNvPr id="146" name="Google Shape;146;g3c760e0961b_0_90"/>
          <p:cNvPicPr preferRelativeResize="0"/>
          <p:nvPr/>
        </p:nvPicPr>
        <p:blipFill>
          <a:blip r:embed="rId5">
            <a:alphaModFix/>
          </a:blip>
          <a:stretch>
            <a:fillRect/>
          </a:stretch>
        </p:blipFill>
        <p:spPr>
          <a:xfrm>
            <a:off x="4768450" y="2000800"/>
            <a:ext cx="1224800" cy="1730263"/>
          </a:xfrm>
          <a:prstGeom prst="rect">
            <a:avLst/>
          </a:prstGeom>
          <a:noFill/>
          <a:ln>
            <a:noFill/>
          </a:ln>
        </p:spPr>
      </p:pic>
      <p:pic>
        <p:nvPicPr>
          <p:cNvPr id="147" name="Google Shape;147;g3c760e0961b_0_90"/>
          <p:cNvPicPr preferRelativeResize="0"/>
          <p:nvPr/>
        </p:nvPicPr>
        <p:blipFill>
          <a:blip r:embed="rId6">
            <a:alphaModFix/>
          </a:blip>
          <a:stretch>
            <a:fillRect/>
          </a:stretch>
        </p:blipFill>
        <p:spPr>
          <a:xfrm>
            <a:off x="1374726" y="2397901"/>
            <a:ext cx="1224800" cy="1224800"/>
          </a:xfrm>
          <a:prstGeom prst="rect">
            <a:avLst/>
          </a:prstGeom>
          <a:noFill/>
          <a:ln>
            <a:noFill/>
          </a:ln>
        </p:spPr>
      </p:pic>
      <p:sp>
        <p:nvSpPr>
          <p:cNvPr id="148" name="Google Shape;148;g3c760e0961b_0_90"/>
          <p:cNvSpPr txBox="1"/>
          <p:nvPr/>
        </p:nvSpPr>
        <p:spPr>
          <a:xfrm>
            <a:off x="1448438" y="5358463"/>
            <a:ext cx="61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You</a:t>
            </a:r>
            <a:endParaRPr sz="1800">
              <a:solidFill>
                <a:schemeClr val="dk1"/>
              </a:solidFill>
              <a:latin typeface="Calibri"/>
              <a:ea typeface="Calibri"/>
              <a:cs typeface="Calibri"/>
              <a:sym typeface="Calibri"/>
            </a:endParaRPr>
          </a:p>
        </p:txBody>
      </p:sp>
      <p:pic>
        <p:nvPicPr>
          <p:cNvPr id="149" name="Google Shape;149;g3c760e0961b_0_90"/>
          <p:cNvPicPr preferRelativeResize="0"/>
          <p:nvPr/>
        </p:nvPicPr>
        <p:blipFill>
          <a:blip r:embed="rId5">
            <a:alphaModFix/>
          </a:blip>
          <a:stretch>
            <a:fillRect/>
          </a:stretch>
        </p:blipFill>
        <p:spPr>
          <a:xfrm>
            <a:off x="3959612" y="4778737"/>
            <a:ext cx="1224800" cy="1730263"/>
          </a:xfrm>
          <a:prstGeom prst="rect">
            <a:avLst/>
          </a:prstGeom>
          <a:noFill/>
          <a:ln>
            <a:noFill/>
          </a:ln>
        </p:spPr>
      </p:pic>
      <p:pic>
        <p:nvPicPr>
          <p:cNvPr id="150" name="Google Shape;150;g3c760e0961b_0_90"/>
          <p:cNvPicPr preferRelativeResize="0"/>
          <p:nvPr/>
        </p:nvPicPr>
        <p:blipFill>
          <a:blip r:embed="rId5">
            <a:alphaModFix/>
          </a:blip>
          <a:stretch>
            <a:fillRect/>
          </a:stretch>
        </p:blipFill>
        <p:spPr>
          <a:xfrm>
            <a:off x="7007600" y="3203600"/>
            <a:ext cx="1224800" cy="1730263"/>
          </a:xfrm>
          <a:prstGeom prst="rect">
            <a:avLst/>
          </a:prstGeom>
          <a:noFill/>
          <a:ln>
            <a:noFill/>
          </a:ln>
        </p:spPr>
      </p:pic>
      <p:sp>
        <p:nvSpPr>
          <p:cNvPr id="151" name="Google Shape;151;g3c760e0961b_0_90"/>
          <p:cNvSpPr txBox="1"/>
          <p:nvPr/>
        </p:nvSpPr>
        <p:spPr>
          <a:xfrm>
            <a:off x="6358052" y="4630875"/>
            <a:ext cx="2523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Authoritative Server (eecs.umich.edu)</a:t>
            </a:r>
            <a:endParaRPr sz="1800">
              <a:solidFill>
                <a:schemeClr val="dk1"/>
              </a:solidFill>
              <a:latin typeface="Calibri"/>
              <a:ea typeface="Calibri"/>
              <a:cs typeface="Calibri"/>
              <a:sym typeface="Calibri"/>
            </a:endParaRPr>
          </a:p>
        </p:txBody>
      </p:sp>
      <p:sp>
        <p:nvSpPr>
          <p:cNvPr id="152" name="Google Shape;152;g3c760e0961b_0_90"/>
          <p:cNvSpPr txBox="1"/>
          <p:nvPr/>
        </p:nvSpPr>
        <p:spPr>
          <a:xfrm>
            <a:off x="1682013" y="1936200"/>
            <a:ext cx="61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ISP</a:t>
            </a:r>
            <a:endParaRPr sz="1800">
              <a:solidFill>
                <a:schemeClr val="dk1"/>
              </a:solidFill>
              <a:latin typeface="Calibri"/>
              <a:ea typeface="Calibri"/>
              <a:cs typeface="Calibri"/>
              <a:sym typeface="Calibri"/>
            </a:endParaRPr>
          </a:p>
        </p:txBody>
      </p:sp>
      <p:sp>
        <p:nvSpPr>
          <p:cNvPr id="153" name="Google Shape;153;g3c760e0961b_0_90"/>
          <p:cNvSpPr txBox="1"/>
          <p:nvPr/>
        </p:nvSpPr>
        <p:spPr>
          <a:xfrm>
            <a:off x="3310052" y="6193450"/>
            <a:ext cx="2523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Root Name Server</a:t>
            </a:r>
            <a:endParaRPr sz="1800">
              <a:solidFill>
                <a:schemeClr val="dk1"/>
              </a:solidFill>
              <a:latin typeface="Calibri"/>
              <a:ea typeface="Calibri"/>
              <a:cs typeface="Calibri"/>
              <a:sym typeface="Calibri"/>
            </a:endParaRPr>
          </a:p>
        </p:txBody>
      </p:sp>
      <p:sp>
        <p:nvSpPr>
          <p:cNvPr id="154" name="Google Shape;154;g3c760e0961b_0_90"/>
          <p:cNvSpPr txBox="1"/>
          <p:nvPr/>
        </p:nvSpPr>
        <p:spPr>
          <a:xfrm>
            <a:off x="5753201" y="1936200"/>
            <a:ext cx="1873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TLD Name Server (.edu)</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3c7de863d20_0_14"/>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DNS example</a:t>
            </a:r>
            <a:endParaRPr/>
          </a:p>
        </p:txBody>
      </p:sp>
      <p:sp>
        <p:nvSpPr>
          <p:cNvPr id="161" name="Google Shape;161;g3c7de863d20_0_14"/>
          <p:cNvSpPr txBox="1"/>
          <p:nvPr>
            <p:ph idx="1" type="body"/>
          </p:nvPr>
        </p:nvSpPr>
        <p:spPr>
          <a:xfrm>
            <a:off x="457200" y="1346200"/>
            <a:ext cx="8229600" cy="6546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You want to visit </a:t>
            </a:r>
            <a:r>
              <a:rPr lang="en-US" u="sng">
                <a:solidFill>
                  <a:schemeClr val="hlink"/>
                </a:solidFill>
                <a:hlinkClick r:id="rId3"/>
              </a:rPr>
              <a:t>eecs.umich.edu</a:t>
            </a:r>
            <a:r>
              <a:rPr lang="en-US"/>
              <a:t> on your laptop</a:t>
            </a:r>
            <a:endParaRPr/>
          </a:p>
        </p:txBody>
      </p:sp>
      <p:sp>
        <p:nvSpPr>
          <p:cNvPr id="162" name="Google Shape;162;g3c7de863d20_0_1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163" name="Google Shape;163;g3c7de863d20_0_14"/>
          <p:cNvPicPr preferRelativeResize="0"/>
          <p:nvPr/>
        </p:nvPicPr>
        <p:blipFill>
          <a:blip r:embed="rId4">
            <a:alphaModFix/>
          </a:blip>
          <a:stretch>
            <a:fillRect/>
          </a:stretch>
        </p:blipFill>
        <p:spPr>
          <a:xfrm>
            <a:off x="1214850" y="4465088"/>
            <a:ext cx="1077375" cy="772450"/>
          </a:xfrm>
          <a:prstGeom prst="rect">
            <a:avLst/>
          </a:prstGeom>
          <a:noFill/>
          <a:ln>
            <a:noFill/>
          </a:ln>
        </p:spPr>
      </p:pic>
      <p:pic>
        <p:nvPicPr>
          <p:cNvPr id="164" name="Google Shape;164;g3c7de863d20_0_14"/>
          <p:cNvPicPr preferRelativeResize="0"/>
          <p:nvPr/>
        </p:nvPicPr>
        <p:blipFill>
          <a:blip r:embed="rId5">
            <a:alphaModFix/>
          </a:blip>
          <a:stretch>
            <a:fillRect/>
          </a:stretch>
        </p:blipFill>
        <p:spPr>
          <a:xfrm>
            <a:off x="4768450" y="2000800"/>
            <a:ext cx="1224800" cy="1730263"/>
          </a:xfrm>
          <a:prstGeom prst="rect">
            <a:avLst/>
          </a:prstGeom>
          <a:noFill/>
          <a:ln>
            <a:noFill/>
          </a:ln>
        </p:spPr>
      </p:pic>
      <p:pic>
        <p:nvPicPr>
          <p:cNvPr id="165" name="Google Shape;165;g3c7de863d20_0_14"/>
          <p:cNvPicPr preferRelativeResize="0"/>
          <p:nvPr/>
        </p:nvPicPr>
        <p:blipFill>
          <a:blip r:embed="rId6">
            <a:alphaModFix/>
          </a:blip>
          <a:stretch>
            <a:fillRect/>
          </a:stretch>
        </p:blipFill>
        <p:spPr>
          <a:xfrm>
            <a:off x="1374726" y="2397901"/>
            <a:ext cx="1224800" cy="1224800"/>
          </a:xfrm>
          <a:prstGeom prst="rect">
            <a:avLst/>
          </a:prstGeom>
          <a:noFill/>
          <a:ln>
            <a:noFill/>
          </a:ln>
        </p:spPr>
      </p:pic>
      <p:sp>
        <p:nvSpPr>
          <p:cNvPr id="166" name="Google Shape;166;g3c7de863d20_0_14"/>
          <p:cNvSpPr txBox="1"/>
          <p:nvPr/>
        </p:nvSpPr>
        <p:spPr>
          <a:xfrm>
            <a:off x="1448438" y="5358463"/>
            <a:ext cx="61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You</a:t>
            </a:r>
            <a:endParaRPr sz="1800">
              <a:solidFill>
                <a:schemeClr val="dk1"/>
              </a:solidFill>
              <a:latin typeface="Calibri"/>
              <a:ea typeface="Calibri"/>
              <a:cs typeface="Calibri"/>
              <a:sym typeface="Calibri"/>
            </a:endParaRPr>
          </a:p>
        </p:txBody>
      </p:sp>
      <p:pic>
        <p:nvPicPr>
          <p:cNvPr id="167" name="Google Shape;167;g3c7de863d20_0_14"/>
          <p:cNvPicPr preferRelativeResize="0"/>
          <p:nvPr/>
        </p:nvPicPr>
        <p:blipFill>
          <a:blip r:embed="rId5">
            <a:alphaModFix/>
          </a:blip>
          <a:stretch>
            <a:fillRect/>
          </a:stretch>
        </p:blipFill>
        <p:spPr>
          <a:xfrm>
            <a:off x="3959612" y="4778737"/>
            <a:ext cx="1224800" cy="1730263"/>
          </a:xfrm>
          <a:prstGeom prst="rect">
            <a:avLst/>
          </a:prstGeom>
          <a:noFill/>
          <a:ln>
            <a:noFill/>
          </a:ln>
        </p:spPr>
      </p:pic>
      <p:pic>
        <p:nvPicPr>
          <p:cNvPr id="168" name="Google Shape;168;g3c7de863d20_0_14"/>
          <p:cNvPicPr preferRelativeResize="0"/>
          <p:nvPr/>
        </p:nvPicPr>
        <p:blipFill>
          <a:blip r:embed="rId5">
            <a:alphaModFix/>
          </a:blip>
          <a:stretch>
            <a:fillRect/>
          </a:stretch>
        </p:blipFill>
        <p:spPr>
          <a:xfrm>
            <a:off x="7007600" y="3203600"/>
            <a:ext cx="1224800" cy="1730263"/>
          </a:xfrm>
          <a:prstGeom prst="rect">
            <a:avLst/>
          </a:prstGeom>
          <a:noFill/>
          <a:ln>
            <a:noFill/>
          </a:ln>
        </p:spPr>
      </p:pic>
      <p:sp>
        <p:nvSpPr>
          <p:cNvPr id="169" name="Google Shape;169;g3c7de863d20_0_14"/>
          <p:cNvSpPr txBox="1"/>
          <p:nvPr/>
        </p:nvSpPr>
        <p:spPr>
          <a:xfrm>
            <a:off x="6358052" y="4630875"/>
            <a:ext cx="25239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Authoritative Server (umich.edu)</a:t>
            </a:r>
            <a:endParaRPr sz="1800">
              <a:solidFill>
                <a:schemeClr val="dk1"/>
              </a:solidFill>
              <a:latin typeface="Calibri"/>
              <a:ea typeface="Calibri"/>
              <a:cs typeface="Calibri"/>
              <a:sym typeface="Calibri"/>
            </a:endParaRPr>
          </a:p>
        </p:txBody>
      </p:sp>
      <p:sp>
        <p:nvSpPr>
          <p:cNvPr id="170" name="Google Shape;170;g3c7de863d20_0_14"/>
          <p:cNvSpPr txBox="1"/>
          <p:nvPr/>
        </p:nvSpPr>
        <p:spPr>
          <a:xfrm>
            <a:off x="1682013" y="1936200"/>
            <a:ext cx="6102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ISP</a:t>
            </a:r>
            <a:endParaRPr sz="1800">
              <a:solidFill>
                <a:schemeClr val="dk1"/>
              </a:solidFill>
              <a:latin typeface="Calibri"/>
              <a:ea typeface="Calibri"/>
              <a:cs typeface="Calibri"/>
              <a:sym typeface="Calibri"/>
            </a:endParaRPr>
          </a:p>
        </p:txBody>
      </p:sp>
      <p:sp>
        <p:nvSpPr>
          <p:cNvPr id="171" name="Google Shape;171;g3c7de863d20_0_14"/>
          <p:cNvSpPr txBox="1"/>
          <p:nvPr/>
        </p:nvSpPr>
        <p:spPr>
          <a:xfrm>
            <a:off x="3310052" y="6193450"/>
            <a:ext cx="2523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Root Name Server</a:t>
            </a:r>
            <a:endParaRPr sz="1800">
              <a:solidFill>
                <a:schemeClr val="dk1"/>
              </a:solidFill>
              <a:latin typeface="Calibri"/>
              <a:ea typeface="Calibri"/>
              <a:cs typeface="Calibri"/>
              <a:sym typeface="Calibri"/>
            </a:endParaRPr>
          </a:p>
        </p:txBody>
      </p:sp>
      <p:sp>
        <p:nvSpPr>
          <p:cNvPr id="172" name="Google Shape;172;g3c7de863d20_0_14"/>
          <p:cNvSpPr txBox="1"/>
          <p:nvPr/>
        </p:nvSpPr>
        <p:spPr>
          <a:xfrm>
            <a:off x="5753201" y="1936200"/>
            <a:ext cx="18732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TLD Name Server (.edu)</a:t>
            </a:r>
            <a:endParaRPr sz="1800">
              <a:solidFill>
                <a:schemeClr val="dk1"/>
              </a:solidFill>
              <a:latin typeface="Calibri"/>
              <a:ea typeface="Calibri"/>
              <a:cs typeface="Calibri"/>
              <a:sym typeface="Calibri"/>
            </a:endParaRPr>
          </a:p>
        </p:txBody>
      </p:sp>
      <p:cxnSp>
        <p:nvCxnSpPr>
          <p:cNvPr id="173" name="Google Shape;173;g3c7de863d20_0_14"/>
          <p:cNvCxnSpPr/>
          <p:nvPr/>
        </p:nvCxnSpPr>
        <p:spPr>
          <a:xfrm flipH="1" rot="10800000">
            <a:off x="1635038" y="3823675"/>
            <a:ext cx="237000" cy="588900"/>
          </a:xfrm>
          <a:prstGeom prst="straightConnector1">
            <a:avLst/>
          </a:prstGeom>
          <a:noFill/>
          <a:ln cap="flat" cmpd="sng" w="19050">
            <a:solidFill>
              <a:schemeClr val="dk2"/>
            </a:solidFill>
            <a:prstDash val="solid"/>
            <a:round/>
            <a:headEnd len="med" w="med" type="none"/>
            <a:tailEnd len="med" w="med" type="triangle"/>
          </a:ln>
        </p:spPr>
      </p:cxnSp>
      <p:cxnSp>
        <p:nvCxnSpPr>
          <p:cNvPr id="174" name="Google Shape;174;g3c7de863d20_0_14"/>
          <p:cNvCxnSpPr>
            <a:stCxn id="165" idx="3"/>
          </p:cNvCxnSpPr>
          <p:nvPr/>
        </p:nvCxnSpPr>
        <p:spPr>
          <a:xfrm>
            <a:off x="2599525" y="3010300"/>
            <a:ext cx="1668900" cy="1656600"/>
          </a:xfrm>
          <a:prstGeom prst="straightConnector1">
            <a:avLst/>
          </a:prstGeom>
          <a:noFill/>
          <a:ln cap="flat" cmpd="sng" w="19050">
            <a:solidFill>
              <a:schemeClr val="dk2"/>
            </a:solidFill>
            <a:prstDash val="solid"/>
            <a:round/>
            <a:headEnd len="med" w="med" type="none"/>
            <a:tailEnd len="med" w="med" type="triangle"/>
          </a:ln>
        </p:spPr>
      </p:cxnSp>
      <p:cxnSp>
        <p:nvCxnSpPr>
          <p:cNvPr id="175" name="Google Shape;175;g3c7de863d20_0_14"/>
          <p:cNvCxnSpPr>
            <a:stCxn id="167" idx="0"/>
          </p:cNvCxnSpPr>
          <p:nvPr/>
        </p:nvCxnSpPr>
        <p:spPr>
          <a:xfrm flipH="1" rot="10800000">
            <a:off x="4572012" y="3457537"/>
            <a:ext cx="720900" cy="1321200"/>
          </a:xfrm>
          <a:prstGeom prst="straightConnector1">
            <a:avLst/>
          </a:prstGeom>
          <a:noFill/>
          <a:ln cap="flat" cmpd="sng" w="19050">
            <a:solidFill>
              <a:schemeClr val="dk2"/>
            </a:solidFill>
            <a:prstDash val="solid"/>
            <a:round/>
            <a:headEnd len="med" w="med" type="none"/>
            <a:tailEnd len="med" w="med" type="triangle"/>
          </a:ln>
        </p:spPr>
      </p:cxnSp>
      <p:cxnSp>
        <p:nvCxnSpPr>
          <p:cNvPr id="176" name="Google Shape;176;g3c7de863d20_0_14"/>
          <p:cNvCxnSpPr>
            <a:endCxn id="168" idx="1"/>
          </p:cNvCxnSpPr>
          <p:nvPr/>
        </p:nvCxnSpPr>
        <p:spPr>
          <a:xfrm>
            <a:off x="5549000" y="3485832"/>
            <a:ext cx="1458600" cy="582900"/>
          </a:xfrm>
          <a:prstGeom prst="straightConnector1">
            <a:avLst/>
          </a:prstGeom>
          <a:noFill/>
          <a:ln cap="flat" cmpd="sng" w="19050">
            <a:solidFill>
              <a:schemeClr val="dk2"/>
            </a:solidFill>
            <a:prstDash val="solid"/>
            <a:round/>
            <a:headEnd len="med" w="med" type="none"/>
            <a:tailEnd len="med" w="med" type="triangle"/>
          </a:ln>
        </p:spPr>
      </p:cxnSp>
      <p:sp>
        <p:nvSpPr>
          <p:cNvPr id="177" name="Google Shape;177;g3c7de863d20_0_14"/>
          <p:cNvSpPr txBox="1"/>
          <p:nvPr/>
        </p:nvSpPr>
        <p:spPr>
          <a:xfrm>
            <a:off x="2821525" y="3653950"/>
            <a:ext cx="1224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highlight>
                  <a:schemeClr val="lt1"/>
                </a:highlight>
                <a:latin typeface="Calibri"/>
                <a:ea typeface="Calibri"/>
                <a:cs typeface="Calibri"/>
                <a:sym typeface="Calibri"/>
              </a:rPr>
              <a:t>Where is .edu?</a:t>
            </a:r>
            <a:endParaRPr b="1" sz="1200">
              <a:solidFill>
                <a:schemeClr val="dk1"/>
              </a:solidFill>
              <a:highlight>
                <a:schemeClr val="lt1"/>
              </a:highlight>
              <a:latin typeface="Calibri"/>
              <a:ea typeface="Calibri"/>
              <a:cs typeface="Calibri"/>
              <a:sym typeface="Calibri"/>
            </a:endParaRPr>
          </a:p>
        </p:txBody>
      </p:sp>
      <p:sp>
        <p:nvSpPr>
          <p:cNvPr id="178" name="Google Shape;178;g3c7de863d20_0_14"/>
          <p:cNvSpPr txBox="1"/>
          <p:nvPr/>
        </p:nvSpPr>
        <p:spPr>
          <a:xfrm>
            <a:off x="4324350" y="3912475"/>
            <a:ext cx="1668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highlight>
                  <a:schemeClr val="lt1"/>
                </a:highlight>
                <a:latin typeface="Calibri"/>
                <a:ea typeface="Calibri"/>
                <a:cs typeface="Calibri"/>
                <a:sym typeface="Calibri"/>
              </a:rPr>
              <a:t>Where is umich.edu?</a:t>
            </a:r>
            <a:endParaRPr b="1" sz="1200">
              <a:solidFill>
                <a:schemeClr val="dk1"/>
              </a:solidFill>
              <a:highlight>
                <a:schemeClr val="lt1"/>
              </a:highlight>
              <a:latin typeface="Calibri"/>
              <a:ea typeface="Calibri"/>
              <a:cs typeface="Calibri"/>
              <a:sym typeface="Calibri"/>
            </a:endParaRPr>
          </a:p>
        </p:txBody>
      </p:sp>
      <p:sp>
        <p:nvSpPr>
          <p:cNvPr id="179" name="Google Shape;179;g3c7de863d20_0_14"/>
          <p:cNvSpPr txBox="1"/>
          <p:nvPr/>
        </p:nvSpPr>
        <p:spPr>
          <a:xfrm>
            <a:off x="5993250" y="3361775"/>
            <a:ext cx="1458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chemeClr val="dk1"/>
                </a:solidFill>
                <a:highlight>
                  <a:schemeClr val="lt1"/>
                </a:highlight>
                <a:latin typeface="Calibri"/>
                <a:ea typeface="Calibri"/>
                <a:cs typeface="Calibri"/>
                <a:sym typeface="Calibri"/>
              </a:rPr>
              <a:t>Where is eecs?</a:t>
            </a:r>
            <a:endParaRPr b="1" sz="1200">
              <a:solidFill>
                <a:schemeClr val="dk1"/>
              </a:solidFill>
              <a:highlight>
                <a:schemeClr val="lt1"/>
              </a:highlight>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c760e0961b_0_2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internet protocol (</a:t>
            </a:r>
            <a:r>
              <a:rPr b="1" lang="en-US"/>
              <a:t>IPv4</a:t>
            </a:r>
            <a:r>
              <a:rPr lang="en-US"/>
              <a:t>)</a:t>
            </a:r>
            <a:endParaRPr/>
          </a:p>
        </p:txBody>
      </p:sp>
      <p:sp>
        <p:nvSpPr>
          <p:cNvPr id="186" name="Google Shape;186;g3c760e0961b_0_2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Main version was </a:t>
            </a:r>
            <a:r>
              <a:rPr b="1" lang="en-US"/>
              <a:t>IPv4</a:t>
            </a:r>
            <a:r>
              <a:rPr lang="en-US"/>
              <a:t>.</a:t>
            </a:r>
            <a:endParaRPr/>
          </a:p>
          <a:p>
            <a:pPr indent="-381000" lvl="0" marL="457200" rtl="0" algn="l">
              <a:spcBef>
                <a:spcPts val="480"/>
              </a:spcBef>
              <a:spcAft>
                <a:spcPts val="0"/>
              </a:spcAft>
              <a:buSzPts val="2400"/>
              <a:buChar char="-"/>
            </a:pPr>
            <a:r>
              <a:rPr lang="en-US"/>
              <a:t>32-bit address</a:t>
            </a:r>
            <a:endParaRPr/>
          </a:p>
          <a:p>
            <a:pPr indent="-381000" lvl="1" marL="914400" rtl="0" algn="l">
              <a:spcBef>
                <a:spcPts val="0"/>
              </a:spcBef>
              <a:spcAft>
                <a:spcPts val="0"/>
              </a:spcAft>
              <a:buSzPts val="2400"/>
              <a:buChar char="-"/>
            </a:pPr>
            <a:r>
              <a:rPr lang="en-US"/>
              <a:t>Represented as four 8-bit integers (0-255) separated by dots</a:t>
            </a:r>
            <a:endParaRPr/>
          </a:p>
          <a:p>
            <a:pPr indent="-381000" lvl="1" marL="914400" rtl="0" algn="l">
              <a:spcBef>
                <a:spcPts val="0"/>
              </a:spcBef>
              <a:spcAft>
                <a:spcPts val="0"/>
              </a:spcAft>
              <a:buSzPts val="2400"/>
              <a:buChar char="-"/>
            </a:pPr>
            <a:r>
              <a:rPr lang="en-US"/>
              <a:t>E.g.,  192.168.1.1</a:t>
            </a:r>
            <a:endParaRPr/>
          </a:p>
          <a:p>
            <a:pPr indent="-381000" lvl="1" marL="914400" rtl="0" algn="l">
              <a:spcBef>
                <a:spcPts val="0"/>
              </a:spcBef>
              <a:spcAft>
                <a:spcPts val="0"/>
              </a:spcAft>
              <a:buSzPts val="2400"/>
              <a:buChar char="-"/>
            </a:pPr>
            <a:r>
              <a:rPr lang="en-US"/>
              <a:t>Capacity is 2^32 ≅ 4 billion addresses</a:t>
            </a:r>
            <a:endParaRPr/>
          </a:p>
        </p:txBody>
      </p:sp>
      <p:sp>
        <p:nvSpPr>
          <p:cNvPr id="187" name="Google Shape;187;g3c760e0961b_0_2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3c760e0961b_0_3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internet protocol (</a:t>
            </a:r>
            <a:r>
              <a:rPr b="1" lang="en-US"/>
              <a:t>IPv4</a:t>
            </a:r>
            <a:r>
              <a:rPr lang="en-US"/>
              <a:t>)</a:t>
            </a:r>
            <a:endParaRPr/>
          </a:p>
        </p:txBody>
      </p:sp>
      <p:sp>
        <p:nvSpPr>
          <p:cNvPr id="194" name="Google Shape;194;g3c760e0961b_0_3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Main version was </a:t>
            </a:r>
            <a:r>
              <a:rPr b="1" lang="en-US"/>
              <a:t>IPv4</a:t>
            </a:r>
            <a:r>
              <a:rPr lang="en-US"/>
              <a:t>.</a:t>
            </a:r>
            <a:endParaRPr/>
          </a:p>
          <a:p>
            <a:pPr indent="-381000" lvl="0" marL="457200" rtl="0" algn="l">
              <a:spcBef>
                <a:spcPts val="480"/>
              </a:spcBef>
              <a:spcAft>
                <a:spcPts val="0"/>
              </a:spcAft>
              <a:buSzPts val="2400"/>
              <a:buChar char="-"/>
            </a:pPr>
            <a:r>
              <a:rPr lang="en-US"/>
              <a:t>32-bit address</a:t>
            </a:r>
            <a:endParaRPr/>
          </a:p>
          <a:p>
            <a:pPr indent="-381000" lvl="1" marL="914400" rtl="0" algn="l">
              <a:spcBef>
                <a:spcPts val="0"/>
              </a:spcBef>
              <a:spcAft>
                <a:spcPts val="0"/>
              </a:spcAft>
              <a:buSzPts val="2400"/>
              <a:buChar char="-"/>
            </a:pPr>
            <a:r>
              <a:rPr lang="en-US"/>
              <a:t>Represented as four 8-bit integers (0-255) separated by dots</a:t>
            </a:r>
            <a:endParaRPr/>
          </a:p>
          <a:p>
            <a:pPr indent="-381000" lvl="1" marL="914400" rtl="0" algn="l">
              <a:spcBef>
                <a:spcPts val="0"/>
              </a:spcBef>
              <a:spcAft>
                <a:spcPts val="0"/>
              </a:spcAft>
              <a:buSzPts val="2400"/>
              <a:buChar char="-"/>
            </a:pPr>
            <a:r>
              <a:rPr lang="en-US"/>
              <a:t>E.g.,  192.168.1.1</a:t>
            </a:r>
            <a:endParaRPr/>
          </a:p>
          <a:p>
            <a:pPr indent="-381000" lvl="1" marL="914400" rtl="0" algn="l">
              <a:spcBef>
                <a:spcPts val="0"/>
              </a:spcBef>
              <a:spcAft>
                <a:spcPts val="0"/>
              </a:spcAft>
              <a:buSzPts val="2400"/>
              <a:buChar char="-"/>
            </a:pPr>
            <a:r>
              <a:rPr lang="en-US"/>
              <a:t>Capacity is 2^32 ≅ 4 billion addresses</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Problems?</a:t>
            </a:r>
            <a:endParaRPr/>
          </a:p>
        </p:txBody>
      </p:sp>
      <p:sp>
        <p:nvSpPr>
          <p:cNvPr id="195" name="Google Shape;195;g3c760e0961b_0_3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3c760e0961b_0_2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internet protocol (</a:t>
            </a:r>
            <a:r>
              <a:rPr b="1" lang="en-US"/>
              <a:t>IPv4</a:t>
            </a:r>
            <a:r>
              <a:rPr lang="en-US"/>
              <a:t>)</a:t>
            </a:r>
            <a:endParaRPr/>
          </a:p>
        </p:txBody>
      </p:sp>
      <p:sp>
        <p:nvSpPr>
          <p:cNvPr id="202" name="Google Shape;202;g3c760e0961b_0_28"/>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Main version was </a:t>
            </a:r>
            <a:r>
              <a:rPr b="1" lang="en-US"/>
              <a:t>IPv4</a:t>
            </a:r>
            <a:r>
              <a:rPr lang="en-US"/>
              <a:t>.</a:t>
            </a:r>
            <a:endParaRPr/>
          </a:p>
          <a:p>
            <a:pPr indent="-381000" lvl="0" marL="457200" rtl="0" algn="l">
              <a:spcBef>
                <a:spcPts val="480"/>
              </a:spcBef>
              <a:spcAft>
                <a:spcPts val="0"/>
              </a:spcAft>
              <a:buSzPts val="2400"/>
              <a:buChar char="-"/>
            </a:pPr>
            <a:r>
              <a:rPr lang="en-US"/>
              <a:t>32-bit address</a:t>
            </a:r>
            <a:endParaRPr/>
          </a:p>
          <a:p>
            <a:pPr indent="-381000" lvl="1" marL="914400" rtl="0" algn="l">
              <a:spcBef>
                <a:spcPts val="0"/>
              </a:spcBef>
              <a:spcAft>
                <a:spcPts val="0"/>
              </a:spcAft>
              <a:buSzPts val="2400"/>
              <a:buChar char="-"/>
            </a:pPr>
            <a:r>
              <a:rPr lang="en-US"/>
              <a:t>Represented as four 8-bit integers (0-255) separated by dots</a:t>
            </a:r>
            <a:endParaRPr/>
          </a:p>
          <a:p>
            <a:pPr indent="-381000" lvl="1" marL="914400" rtl="0" algn="l">
              <a:spcBef>
                <a:spcPts val="0"/>
              </a:spcBef>
              <a:spcAft>
                <a:spcPts val="0"/>
              </a:spcAft>
              <a:buSzPts val="2400"/>
              <a:buChar char="-"/>
            </a:pPr>
            <a:r>
              <a:rPr lang="en-US"/>
              <a:t>E.g.,  192.168.1.1</a:t>
            </a:r>
            <a:endParaRPr/>
          </a:p>
          <a:p>
            <a:pPr indent="-381000" lvl="1" marL="914400" rtl="0" algn="l">
              <a:spcBef>
                <a:spcPts val="0"/>
              </a:spcBef>
              <a:spcAft>
                <a:spcPts val="0"/>
              </a:spcAft>
              <a:buSzPts val="2400"/>
              <a:buChar char="-"/>
            </a:pPr>
            <a:r>
              <a:rPr lang="en-US"/>
              <a:t>Capacity is 2^32 ≅ 4 billion addresses</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Problems?</a:t>
            </a:r>
            <a:endParaRPr/>
          </a:p>
          <a:p>
            <a:pPr indent="-381000" lvl="0" marL="457200" rtl="0" algn="l">
              <a:spcBef>
                <a:spcPts val="480"/>
              </a:spcBef>
              <a:spcAft>
                <a:spcPts val="0"/>
              </a:spcAft>
              <a:buSzPts val="2400"/>
              <a:buChar char="-"/>
            </a:pPr>
            <a:r>
              <a:rPr lang="en-US"/>
              <a:t>No more addresses!</a:t>
            </a:r>
            <a:endParaRPr/>
          </a:p>
          <a:p>
            <a:pPr indent="-381000" lvl="1" marL="914400" rtl="0" algn="l">
              <a:spcBef>
                <a:spcPts val="0"/>
              </a:spcBef>
              <a:spcAft>
                <a:spcPts val="0"/>
              </a:spcAft>
              <a:buSzPts val="2400"/>
              <a:buChar char="-"/>
            </a:pPr>
            <a:r>
              <a:rPr lang="en-US"/>
              <a:t>Have to use Network Address Translation (NAT) and other hacks to get around it</a:t>
            </a:r>
            <a:endParaRPr/>
          </a:p>
        </p:txBody>
      </p:sp>
      <p:sp>
        <p:nvSpPr>
          <p:cNvPr id="203" name="Google Shape;203;g3c760e0961b_0_2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c760e0961b_0_4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internet protocol (</a:t>
            </a:r>
            <a:r>
              <a:rPr b="1" lang="en-US"/>
              <a:t>IPv6</a:t>
            </a:r>
            <a:r>
              <a:rPr lang="en-US"/>
              <a:t>)</a:t>
            </a:r>
            <a:endParaRPr/>
          </a:p>
        </p:txBody>
      </p:sp>
      <p:sp>
        <p:nvSpPr>
          <p:cNvPr id="210" name="Google Shape;210;g3c760e0961b_0_4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381000" lvl="0" marL="457200" rtl="0" algn="l">
              <a:spcBef>
                <a:spcPts val="480"/>
              </a:spcBef>
              <a:spcAft>
                <a:spcPts val="0"/>
              </a:spcAft>
              <a:buSzPts val="2400"/>
              <a:buChar char="-"/>
            </a:pPr>
            <a:r>
              <a:rPr lang="en-US"/>
              <a:t>Simplified, more efficient header</a:t>
            </a:r>
            <a:endParaRPr/>
          </a:p>
          <a:p>
            <a:pPr indent="-381000" lvl="1" marL="914400" rtl="0" algn="l">
              <a:spcBef>
                <a:spcPts val="0"/>
              </a:spcBef>
              <a:spcAft>
                <a:spcPts val="0"/>
              </a:spcAft>
              <a:buSzPts val="2400"/>
              <a:buChar char="-"/>
            </a:pPr>
            <a:r>
              <a:rPr lang="en-US"/>
              <a:t>E.g., now it’s fixed-length and no checksums</a:t>
            </a:r>
            <a:endParaRPr/>
          </a:p>
          <a:p>
            <a:pPr indent="-381000" lvl="0" marL="457200" rtl="0" algn="l">
              <a:spcBef>
                <a:spcPts val="0"/>
              </a:spcBef>
              <a:spcAft>
                <a:spcPts val="0"/>
              </a:spcAft>
              <a:buSzPts val="2400"/>
              <a:buChar char="-"/>
            </a:pPr>
            <a:r>
              <a:rPr lang="en-US"/>
              <a:t>128-bit address</a:t>
            </a:r>
            <a:endParaRPr/>
          </a:p>
          <a:p>
            <a:pPr indent="-381000" lvl="1" marL="914400" rtl="0" algn="l">
              <a:spcBef>
                <a:spcPts val="0"/>
              </a:spcBef>
              <a:spcAft>
                <a:spcPts val="0"/>
              </a:spcAft>
              <a:buSzPts val="2400"/>
              <a:buChar char="-"/>
            </a:pPr>
            <a:r>
              <a:rPr lang="en-US"/>
              <a:t>Represented as eight groups of 4 hexadecimal numbers separated by colons</a:t>
            </a:r>
            <a:endParaRPr/>
          </a:p>
          <a:p>
            <a:pPr indent="-381000" lvl="1" marL="914400" rtl="0" algn="l">
              <a:spcBef>
                <a:spcPts val="0"/>
              </a:spcBef>
              <a:spcAft>
                <a:spcPts val="0"/>
              </a:spcAft>
              <a:buSzPts val="2400"/>
              <a:buChar char="-"/>
            </a:pPr>
            <a:r>
              <a:rPr lang="en-US"/>
              <a:t>E.g., 2001:0db8:85a3:0000:0000:8a24:0370:7334</a:t>
            </a:r>
            <a:endParaRPr/>
          </a:p>
        </p:txBody>
      </p:sp>
      <p:sp>
        <p:nvSpPr>
          <p:cNvPr id="211" name="Google Shape;211;g3c760e0961b_0_4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212" name="Google Shape;212;g3c760e0961b_0_42"/>
          <p:cNvPicPr preferRelativeResize="0"/>
          <p:nvPr/>
        </p:nvPicPr>
        <p:blipFill>
          <a:blip r:embed="rId3">
            <a:alphaModFix/>
          </a:blip>
          <a:stretch>
            <a:fillRect/>
          </a:stretch>
        </p:blipFill>
        <p:spPr>
          <a:xfrm>
            <a:off x="2639687" y="3699325"/>
            <a:ext cx="3864625" cy="3022125"/>
          </a:xfrm>
          <a:prstGeom prst="rect">
            <a:avLst/>
          </a:prstGeom>
          <a:noFill/>
          <a:ln>
            <a:noFill/>
          </a:ln>
        </p:spPr>
      </p:pic>
      <p:sp>
        <p:nvSpPr>
          <p:cNvPr id="213" name="Google Shape;213;g3c760e0961b_0_42"/>
          <p:cNvSpPr txBox="1"/>
          <p:nvPr/>
        </p:nvSpPr>
        <p:spPr>
          <a:xfrm>
            <a:off x="6553200" y="5947400"/>
            <a:ext cx="207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latin typeface="Calibri"/>
                <a:ea typeface="Calibri"/>
                <a:cs typeface="Calibri"/>
                <a:sym typeface="Calibri"/>
              </a:rPr>
              <a:t>◀ IPv6 Header</a:t>
            </a:r>
            <a:endParaRPr>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3c760e0961b_0_6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IP coding comparison</a:t>
            </a:r>
            <a:endParaRPr/>
          </a:p>
        </p:txBody>
      </p:sp>
      <p:sp>
        <p:nvSpPr>
          <p:cNvPr id="220" name="Google Shape;220;g3c760e0961b_0_6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b="1" lang="en-US"/>
              <a:t>IPv4</a:t>
            </a:r>
            <a:endParaRPr b="1"/>
          </a:p>
          <a:p>
            <a:pPr indent="-381000" lvl="0" marL="457200" rtl="0" algn="l">
              <a:spcBef>
                <a:spcPts val="480"/>
              </a:spcBef>
              <a:spcAft>
                <a:spcPts val="0"/>
              </a:spcAft>
              <a:buSzPts val="2400"/>
              <a:buChar char="-"/>
            </a:pPr>
            <a:r>
              <a:rPr lang="en-US"/>
              <a:t>Address info struct: </a:t>
            </a:r>
            <a:r>
              <a:rPr lang="en-US">
                <a:solidFill>
                  <a:srgbClr val="188038"/>
                </a:solidFill>
                <a:latin typeface="Roboto Mono"/>
                <a:ea typeface="Roboto Mono"/>
                <a:cs typeface="Roboto Mono"/>
                <a:sym typeface="Roboto Mono"/>
              </a:rPr>
              <a:t>sockaddr_in</a:t>
            </a:r>
            <a:endParaRPr/>
          </a:p>
          <a:p>
            <a:pPr indent="-381000" lvl="0" marL="457200" rtl="0" algn="l">
              <a:spcBef>
                <a:spcPts val="0"/>
              </a:spcBef>
              <a:spcAft>
                <a:spcPts val="0"/>
              </a:spcAft>
              <a:buSzPts val="2400"/>
              <a:buChar char="-"/>
            </a:pPr>
            <a:r>
              <a:rPr lang="en-US"/>
              <a:t>Domain/family flag: </a:t>
            </a:r>
            <a:r>
              <a:rPr lang="en-US">
                <a:solidFill>
                  <a:srgbClr val="188038"/>
                </a:solidFill>
                <a:latin typeface="Roboto Mono"/>
                <a:ea typeface="Roboto Mono"/>
                <a:cs typeface="Roboto Mono"/>
                <a:sym typeface="Roboto Mono"/>
              </a:rPr>
              <a:t>AF_INET</a:t>
            </a:r>
            <a:endParaRPr>
              <a:solidFill>
                <a:srgbClr val="188038"/>
              </a:solidFill>
              <a:latin typeface="Roboto Mono"/>
              <a:ea typeface="Roboto Mono"/>
              <a:cs typeface="Roboto Mono"/>
              <a:sym typeface="Roboto Mono"/>
            </a:endParaRPr>
          </a:p>
          <a:p>
            <a:pPr indent="0" lvl="0" marL="0" rtl="0" algn="l">
              <a:spcBef>
                <a:spcPts val="480"/>
              </a:spcBef>
              <a:spcAft>
                <a:spcPts val="0"/>
              </a:spcAft>
              <a:buNone/>
            </a:pPr>
            <a:r>
              <a:rPr b="1" lang="en-US"/>
              <a:t>IPv6</a:t>
            </a:r>
            <a:endParaRPr b="1"/>
          </a:p>
          <a:p>
            <a:pPr indent="-381000" lvl="0" marL="457200" rtl="0" algn="l">
              <a:spcBef>
                <a:spcPts val="480"/>
              </a:spcBef>
              <a:spcAft>
                <a:spcPts val="0"/>
              </a:spcAft>
              <a:buSzPts val="2400"/>
              <a:buChar char="-"/>
            </a:pPr>
            <a:r>
              <a:rPr lang="en-US"/>
              <a:t>Address info struct: </a:t>
            </a:r>
            <a:r>
              <a:rPr lang="en-US">
                <a:solidFill>
                  <a:srgbClr val="188038"/>
                </a:solidFill>
                <a:latin typeface="Roboto Mono"/>
                <a:ea typeface="Roboto Mono"/>
                <a:cs typeface="Roboto Mono"/>
                <a:sym typeface="Roboto Mono"/>
              </a:rPr>
              <a:t>sockaddr_in6</a:t>
            </a:r>
            <a:endParaRPr/>
          </a:p>
          <a:p>
            <a:pPr indent="-381000" lvl="0" marL="457200" rtl="0" algn="l">
              <a:spcBef>
                <a:spcPts val="0"/>
              </a:spcBef>
              <a:spcAft>
                <a:spcPts val="0"/>
              </a:spcAft>
              <a:buSzPts val="2400"/>
              <a:buChar char="-"/>
            </a:pPr>
            <a:r>
              <a:rPr lang="en-US"/>
              <a:t>Domain/family flag: </a:t>
            </a:r>
            <a:r>
              <a:rPr lang="en-US">
                <a:solidFill>
                  <a:srgbClr val="188038"/>
                </a:solidFill>
                <a:latin typeface="Roboto Mono"/>
                <a:ea typeface="Roboto Mono"/>
                <a:cs typeface="Roboto Mono"/>
                <a:sym typeface="Roboto Mono"/>
              </a:rPr>
              <a:t>AF_INET6</a:t>
            </a:r>
            <a:endParaRPr>
              <a:solidFill>
                <a:srgbClr val="188038"/>
              </a:solidFill>
            </a:endParaRPr>
          </a:p>
        </p:txBody>
      </p:sp>
      <p:sp>
        <p:nvSpPr>
          <p:cNvPr id="221" name="Google Shape;221;g3c760e0961b_0_6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22" name="Google Shape;222;g3c760e0961b_0_61"/>
          <p:cNvSpPr txBox="1"/>
          <p:nvPr/>
        </p:nvSpPr>
        <p:spPr>
          <a:xfrm>
            <a:off x="1098000" y="3942850"/>
            <a:ext cx="6948000" cy="2696700"/>
          </a:xfrm>
          <a:prstGeom prst="rect">
            <a:avLst/>
          </a:prstGeom>
          <a:solidFill>
            <a:srgbClr val="F3F3F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600">
                <a:solidFill>
                  <a:srgbClr val="1155CC"/>
                </a:solidFill>
                <a:latin typeface="Roboto Mono Medium"/>
                <a:ea typeface="Roboto Mono Medium"/>
                <a:cs typeface="Roboto Mono Medium"/>
                <a:sym typeface="Roboto Mono Medium"/>
              </a:rPr>
              <a:t>struct</a:t>
            </a:r>
            <a:r>
              <a:rPr lang="en-US" sz="1600">
                <a:latin typeface="Roboto Mono Medium"/>
                <a:ea typeface="Roboto Mono Medium"/>
                <a:cs typeface="Roboto Mono Medium"/>
                <a:sym typeface="Roboto Mono Medium"/>
              </a:rPr>
              <a:t> addrinfo *address, hints;</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solidFill>
                  <a:srgbClr val="1155CC"/>
                </a:solidFill>
                <a:latin typeface="Roboto Mono Medium"/>
                <a:ea typeface="Roboto Mono Medium"/>
                <a:cs typeface="Roboto Mono Medium"/>
                <a:sym typeface="Roboto Mono Medium"/>
              </a:rPr>
              <a:t>memset</a:t>
            </a:r>
            <a:r>
              <a:rPr lang="en-US" sz="1600">
                <a:latin typeface="Roboto Mono Medium"/>
                <a:ea typeface="Roboto Mono Medium"/>
                <a:cs typeface="Roboto Mono Medium"/>
                <a:sym typeface="Roboto Mono Medium"/>
              </a:rPr>
              <a:t>( &amp;hints, </a:t>
            </a:r>
            <a:r>
              <a:rPr lang="en-US" sz="1600">
                <a:solidFill>
                  <a:srgbClr val="C00000"/>
                </a:solidFill>
                <a:latin typeface="Roboto Mono Medium"/>
                <a:ea typeface="Roboto Mono Medium"/>
                <a:cs typeface="Roboto Mono Medium"/>
                <a:sym typeface="Roboto Mono Medium"/>
              </a:rPr>
              <a:t>0</a:t>
            </a:r>
            <a:r>
              <a:rPr lang="en-US" sz="1600">
                <a:latin typeface="Roboto Mono Medium"/>
                <a:ea typeface="Roboto Mono Medium"/>
                <a:cs typeface="Roboto Mono Medium"/>
                <a:sym typeface="Roboto Mono Medium"/>
              </a:rPr>
              <a:t>, sizeof( hints ) );</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latin typeface="Roboto Mono Medium"/>
                <a:ea typeface="Roboto Mono Medium"/>
                <a:cs typeface="Roboto Mono Medium"/>
                <a:sym typeface="Roboto Mono Medium"/>
              </a:rPr>
              <a:t>hints.ai_family = </a:t>
            </a:r>
            <a:r>
              <a:rPr b="1" lang="en-US" sz="1600">
                <a:latin typeface="Roboto Mono"/>
                <a:ea typeface="Roboto Mono"/>
                <a:cs typeface="Roboto Mono"/>
                <a:sym typeface="Roboto Mono"/>
              </a:rPr>
              <a:t>AF_INET</a:t>
            </a:r>
            <a:r>
              <a:rPr lang="en-US" sz="1600">
                <a:latin typeface="Roboto Mono Medium"/>
                <a:ea typeface="Roboto Mono Medium"/>
                <a:cs typeface="Roboto Mono Medium"/>
                <a:sym typeface="Roboto Mono Medium"/>
              </a:rPr>
              <a:t>; </a:t>
            </a:r>
            <a:r>
              <a:rPr lang="en-US" sz="1600">
                <a:solidFill>
                  <a:srgbClr val="6AA84F"/>
                </a:solidFill>
                <a:latin typeface="Roboto Mono Medium"/>
                <a:ea typeface="Roboto Mono Medium"/>
                <a:cs typeface="Roboto Mono Medium"/>
                <a:sym typeface="Roboto Mono Medium"/>
              </a:rPr>
              <a:t>// or AF_INET6</a:t>
            </a:r>
            <a:endParaRPr sz="1600">
              <a:solidFill>
                <a:srgbClr val="6AA84F"/>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latin typeface="Roboto Mono Medium"/>
                <a:ea typeface="Roboto Mono Medium"/>
                <a:cs typeface="Roboto Mono Medium"/>
                <a:sym typeface="Roboto Mono Medium"/>
              </a:rPr>
              <a:t>hints.ai_socktype = SOCK_STREAM;</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latin typeface="Roboto Mono Medium"/>
                <a:ea typeface="Roboto Mono Medium"/>
                <a:cs typeface="Roboto Mono Medium"/>
                <a:sym typeface="Roboto Mono Medium"/>
              </a:rPr>
              <a:t>hints.ai_protocol = IPPROTO_TCP;</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solidFill>
                  <a:srgbClr val="1155CC"/>
                </a:solidFill>
                <a:latin typeface="Roboto Mono Medium"/>
                <a:ea typeface="Roboto Mono Medium"/>
                <a:cs typeface="Roboto Mono Medium"/>
                <a:sym typeface="Roboto Mono Medium"/>
              </a:rPr>
              <a:t>int</a:t>
            </a:r>
            <a:r>
              <a:rPr lang="en-US" sz="1600">
                <a:latin typeface="Roboto Mono Medium"/>
                <a:ea typeface="Roboto Mono Medium"/>
                <a:cs typeface="Roboto Mono Medium"/>
                <a:sym typeface="Roboto Mono Medium"/>
              </a:rPr>
              <a:t> getaddrResult = </a:t>
            </a:r>
            <a:r>
              <a:rPr lang="en-US" sz="1600">
                <a:solidFill>
                  <a:srgbClr val="1155CC"/>
                </a:solidFill>
                <a:latin typeface="Roboto Mono Medium"/>
                <a:ea typeface="Roboto Mono Medium"/>
                <a:cs typeface="Roboto Mono Medium"/>
                <a:sym typeface="Roboto Mono Medium"/>
              </a:rPr>
              <a:t>getaddrinfo</a:t>
            </a:r>
            <a:r>
              <a:rPr lang="en-US" sz="1600">
                <a:latin typeface="Roboto Mono Medium"/>
                <a:ea typeface="Roboto Mono Medium"/>
                <a:cs typeface="Roboto Mono Medium"/>
                <a:sym typeface="Roboto Mono Medium"/>
              </a:rPr>
              <a:t>(</a:t>
            </a:r>
            <a:endParaRPr sz="1600">
              <a:latin typeface="Roboto Mono Medium"/>
              <a:ea typeface="Roboto Mono Medium"/>
              <a:cs typeface="Roboto Mono Medium"/>
              <a:sym typeface="Roboto Mono Medium"/>
            </a:endParaRPr>
          </a:p>
          <a:p>
            <a:pPr indent="457200" lvl="0" marL="0" rtl="0" algn="l">
              <a:lnSpc>
                <a:spcPct val="115000"/>
              </a:lnSpc>
              <a:spcBef>
                <a:spcPts val="0"/>
              </a:spcBef>
              <a:spcAft>
                <a:spcPts val="0"/>
              </a:spcAft>
              <a:buNone/>
            </a:pPr>
            <a:r>
              <a:rPr lang="en-US" sz="1600">
                <a:solidFill>
                  <a:srgbClr val="990000"/>
                </a:solidFill>
                <a:latin typeface="Roboto Mono Medium"/>
                <a:ea typeface="Roboto Mono Medium"/>
                <a:cs typeface="Roboto Mono Medium"/>
                <a:sym typeface="Roboto Mono Medium"/>
              </a:rPr>
              <a:t>“</a:t>
            </a:r>
            <a:r>
              <a:rPr lang="en-US" sz="1600">
                <a:solidFill>
                  <a:srgbClr val="990000"/>
                </a:solidFill>
                <a:uFill>
                  <a:noFill/>
                </a:uFill>
                <a:latin typeface="Roboto Mono Medium"/>
                <a:ea typeface="Roboto Mono Medium"/>
                <a:cs typeface="Roboto Mono Medium"/>
                <a:sym typeface="Roboto Mono Medium"/>
                <a:hlinkClick r:id="rId3">
                  <a:extLst>
                    <a:ext uri="{A12FA001-AC4F-418D-AE19-62706E023703}">
                      <ahyp:hlinkClr val="tx"/>
                    </a:ext>
                  </a:extLst>
                </a:hlinkClick>
              </a:rPr>
              <a:t>example.com</a:t>
            </a:r>
            <a:r>
              <a:rPr lang="en-US" sz="1600">
                <a:solidFill>
                  <a:srgbClr val="990000"/>
                </a:solidFill>
                <a:latin typeface="Roboto Mono Medium"/>
                <a:ea typeface="Roboto Mono Medium"/>
                <a:cs typeface="Roboto Mono Medium"/>
                <a:sym typeface="Roboto Mono Medium"/>
              </a:rPr>
              <a:t>”</a:t>
            </a:r>
            <a:r>
              <a:rPr lang="en-US" sz="1600">
                <a:latin typeface="Roboto Mono Medium"/>
                <a:ea typeface="Roboto Mono Medium"/>
                <a:cs typeface="Roboto Mono Medium"/>
                <a:sym typeface="Roboto Mono Medium"/>
              </a:rPr>
              <a:t>,</a:t>
            </a:r>
            <a:r>
              <a:rPr lang="en-US" sz="1600">
                <a:solidFill>
                  <a:srgbClr val="990000"/>
                </a:solidFill>
                <a:latin typeface="Roboto Mono Medium"/>
                <a:ea typeface="Roboto Mono Medium"/>
                <a:cs typeface="Roboto Mono Medium"/>
                <a:sym typeface="Roboto Mono Medium"/>
              </a:rPr>
              <a:t>"80"</a:t>
            </a:r>
            <a:r>
              <a:rPr lang="en-US" sz="1600">
                <a:latin typeface="Roboto Mono Medium"/>
                <a:ea typeface="Roboto Mono Medium"/>
                <a:cs typeface="Roboto Mono Medium"/>
                <a:sym typeface="Roboto Mono Medium"/>
              </a:rPr>
              <a:t>, &amp;hints, &amp;address );</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solidFill>
                  <a:srgbClr val="1155CC"/>
                </a:solidFill>
                <a:latin typeface="Roboto Mono Medium"/>
                <a:ea typeface="Roboto Mono Medium"/>
                <a:cs typeface="Roboto Mono Medium"/>
                <a:sym typeface="Roboto Mono Medium"/>
              </a:rPr>
              <a:t>int</a:t>
            </a:r>
            <a:r>
              <a:rPr lang="en-US" sz="1600">
                <a:latin typeface="Roboto Mono Medium"/>
                <a:ea typeface="Roboto Mono Medium"/>
                <a:cs typeface="Roboto Mono Medium"/>
                <a:sym typeface="Roboto Mono Medium"/>
              </a:rPr>
              <a:t> s = </a:t>
            </a:r>
            <a:r>
              <a:rPr lang="en-US" sz="1600">
                <a:solidFill>
                  <a:srgbClr val="1155CC"/>
                </a:solidFill>
                <a:latin typeface="Roboto Mono Medium"/>
                <a:ea typeface="Roboto Mono Medium"/>
                <a:cs typeface="Roboto Mono Medium"/>
                <a:sym typeface="Roboto Mono Medium"/>
              </a:rPr>
              <a:t>socket</a:t>
            </a:r>
            <a:r>
              <a:rPr lang="en-US" sz="1600">
                <a:latin typeface="Roboto Mono Medium"/>
                <a:ea typeface="Roboto Mono Medium"/>
                <a:cs typeface="Roboto Mono Medium"/>
                <a:sym typeface="Roboto Mono Medium"/>
              </a:rPr>
              <a:t>(</a:t>
            </a:r>
            <a:r>
              <a:rPr b="1" lang="en-US" sz="1600">
                <a:latin typeface="Roboto Mono"/>
                <a:ea typeface="Roboto Mono"/>
                <a:cs typeface="Roboto Mono"/>
                <a:sym typeface="Roboto Mono"/>
              </a:rPr>
              <a:t>AF_INET</a:t>
            </a:r>
            <a:r>
              <a:rPr lang="en-US" sz="1600">
                <a:latin typeface="Roboto Mono Medium"/>
                <a:ea typeface="Roboto Mono Medium"/>
                <a:cs typeface="Roboto Mono Medium"/>
                <a:sym typeface="Roboto Mono Medium"/>
              </a:rPr>
              <a:t>, SOCK_STREAM, IPPROTO_TCP);</a:t>
            </a:r>
            <a:endParaRPr sz="16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600">
                <a:solidFill>
                  <a:srgbClr val="1155CC"/>
                </a:solidFill>
                <a:latin typeface="Roboto Mono Medium"/>
                <a:ea typeface="Roboto Mono Medium"/>
                <a:cs typeface="Roboto Mono Medium"/>
                <a:sym typeface="Roboto Mono Medium"/>
              </a:rPr>
              <a:t>connect</a:t>
            </a:r>
            <a:r>
              <a:rPr lang="en-US" sz="1600">
                <a:latin typeface="Roboto Mono Medium"/>
                <a:ea typeface="Roboto Mono Medium"/>
                <a:cs typeface="Roboto Mono Medium"/>
                <a:sym typeface="Roboto Mono Medium"/>
              </a:rPr>
              <a:t>(s, address-&gt;ai_addr,sizeof(</a:t>
            </a:r>
            <a:r>
              <a:rPr lang="en-US" sz="1600">
                <a:solidFill>
                  <a:srgbClr val="1155CC"/>
                </a:solidFill>
                <a:latin typeface="Roboto Mono Medium"/>
                <a:ea typeface="Roboto Mono Medium"/>
                <a:cs typeface="Roboto Mono Medium"/>
                <a:sym typeface="Roboto Mono Medium"/>
              </a:rPr>
              <a:t>struct</a:t>
            </a:r>
            <a:r>
              <a:rPr lang="en-US" sz="1600">
                <a:latin typeface="Roboto Mono Medium"/>
                <a:ea typeface="Roboto Mono Medium"/>
                <a:cs typeface="Roboto Mono Medium"/>
                <a:sym typeface="Roboto Mono Medium"/>
              </a:rPr>
              <a:t> sockaddr));</a:t>
            </a:r>
            <a:endParaRPr sz="1600">
              <a:latin typeface="Roboto Mono Medium"/>
              <a:ea typeface="Roboto Mono Medium"/>
              <a:cs typeface="Roboto Mono Medium"/>
              <a:sym typeface="Roboto Mono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3c760e0961b_0_4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version agnostic</a:t>
            </a:r>
            <a:endParaRPr/>
          </a:p>
        </p:txBody>
      </p:sp>
      <p:sp>
        <p:nvSpPr>
          <p:cNvPr id="229" name="Google Shape;229;g3c760e0961b_0_49"/>
          <p:cNvSpPr txBox="1"/>
          <p:nvPr>
            <p:ph idx="1" type="body"/>
          </p:nvPr>
        </p:nvSpPr>
        <p:spPr>
          <a:xfrm>
            <a:off x="457200" y="1346200"/>
            <a:ext cx="84639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Problem:</a:t>
            </a:r>
            <a:endParaRPr/>
          </a:p>
          <a:p>
            <a:pPr indent="0" lvl="0" marL="0" rtl="0" algn="l">
              <a:spcBef>
                <a:spcPts val="480"/>
              </a:spcBef>
              <a:spcAft>
                <a:spcPts val="0"/>
              </a:spcAft>
              <a:buNone/>
            </a:pPr>
            <a:r>
              <a:rPr lang="en-US"/>
              <a:t>Using </a:t>
            </a:r>
            <a:r>
              <a:rPr lang="en-US">
                <a:solidFill>
                  <a:srgbClr val="188038"/>
                </a:solidFill>
                <a:latin typeface="Roboto Mono"/>
                <a:ea typeface="Roboto Mono"/>
                <a:cs typeface="Roboto Mono"/>
                <a:sym typeface="Roboto Mono"/>
              </a:rPr>
              <a:t>AF_INET</a:t>
            </a:r>
            <a:r>
              <a:rPr lang="en-US"/>
              <a:t>/</a:t>
            </a:r>
            <a:r>
              <a:rPr lang="en-US">
                <a:solidFill>
                  <a:srgbClr val="188038"/>
                </a:solidFill>
                <a:latin typeface="Roboto Mono"/>
                <a:ea typeface="Roboto Mono"/>
                <a:cs typeface="Roboto Mono"/>
                <a:sym typeface="Roboto Mono"/>
              </a:rPr>
              <a:t>AF_INET6</a:t>
            </a:r>
            <a:r>
              <a:rPr lang="en-US"/>
              <a:t> explicitly hardcodes you to using a specific IP version, which your server/users may or may not support.</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Solution: </a:t>
            </a:r>
            <a:r>
              <a:rPr lang="en-US">
                <a:solidFill>
                  <a:srgbClr val="188038"/>
                </a:solidFill>
                <a:latin typeface="Roboto Mono"/>
                <a:ea typeface="Roboto Mono"/>
                <a:cs typeface="Roboto Mono"/>
                <a:sym typeface="Roboto Mono"/>
              </a:rPr>
              <a:t>AF_UNSPEC</a:t>
            </a:r>
            <a:endParaRPr/>
          </a:p>
          <a:p>
            <a:pPr indent="-381000" lvl="0" marL="457200" rtl="0" algn="l">
              <a:spcBef>
                <a:spcPts val="480"/>
              </a:spcBef>
              <a:spcAft>
                <a:spcPts val="0"/>
              </a:spcAft>
              <a:buSzPts val="2400"/>
              <a:buChar char="-"/>
            </a:pPr>
            <a:r>
              <a:rPr lang="en-US"/>
              <a:t>Tells </a:t>
            </a:r>
            <a:r>
              <a:rPr lang="en-US">
                <a:solidFill>
                  <a:srgbClr val="188038"/>
                </a:solidFill>
                <a:latin typeface="Roboto Mono"/>
                <a:ea typeface="Roboto Mono"/>
                <a:cs typeface="Roboto Mono"/>
                <a:sym typeface="Roboto Mono"/>
              </a:rPr>
              <a:t>getaddrinfo()</a:t>
            </a:r>
            <a:r>
              <a:rPr lang="en-US"/>
              <a:t> to return </a:t>
            </a:r>
            <a:r>
              <a:rPr i="1" lang="en-US"/>
              <a:t>any</a:t>
            </a:r>
            <a:r>
              <a:rPr lang="en-US"/>
              <a:t> valid addresses of host</a:t>
            </a:r>
            <a:endParaRPr/>
          </a:p>
          <a:p>
            <a:pPr indent="-381000" lvl="0" marL="457200" rtl="0" algn="l">
              <a:spcBef>
                <a:spcPts val="0"/>
              </a:spcBef>
              <a:spcAft>
                <a:spcPts val="0"/>
              </a:spcAft>
              <a:buSzPts val="2400"/>
              <a:buChar char="-"/>
            </a:pPr>
            <a:r>
              <a:rPr lang="en-US"/>
              <a:t>If DNS server has both A (IPv4) and AAAA (IPv6) records, you get both addresses back</a:t>
            </a:r>
            <a:endParaRPr/>
          </a:p>
          <a:p>
            <a:pPr indent="-381000" lvl="0" marL="457200" rtl="0" algn="l">
              <a:spcBef>
                <a:spcPts val="0"/>
              </a:spcBef>
              <a:spcAft>
                <a:spcPts val="0"/>
              </a:spcAft>
              <a:buSzPts val="2400"/>
              <a:buChar char="-"/>
            </a:pPr>
            <a:r>
              <a:rPr lang="en-US"/>
              <a:t>Allows your code to automatically and transparently handle both IP versions</a:t>
            </a:r>
            <a:endParaRPr/>
          </a:p>
        </p:txBody>
      </p:sp>
      <p:sp>
        <p:nvSpPr>
          <p:cNvPr id="230" name="Google Shape;230;g3c760e0961b_0_4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3c760e0961b_0_71"/>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handling the linked list</a:t>
            </a:r>
            <a:endParaRPr/>
          </a:p>
        </p:txBody>
      </p:sp>
      <p:sp>
        <p:nvSpPr>
          <p:cNvPr id="237" name="Google Shape;237;g3c760e0961b_0_71"/>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381000" lvl="0" marL="457200" rtl="0" algn="l">
              <a:spcBef>
                <a:spcPts val="480"/>
              </a:spcBef>
              <a:spcAft>
                <a:spcPts val="0"/>
              </a:spcAft>
              <a:buSzPts val="2400"/>
              <a:buChar char="-"/>
            </a:pPr>
            <a:r>
              <a:rPr lang="en-US">
                <a:solidFill>
                  <a:srgbClr val="188038"/>
                </a:solidFill>
                <a:latin typeface="Roboto Mono"/>
                <a:ea typeface="Roboto Mono"/>
                <a:cs typeface="Roboto Mono"/>
                <a:sym typeface="Roboto Mono"/>
              </a:rPr>
              <a:t>getaddrinfo()</a:t>
            </a:r>
            <a:r>
              <a:rPr lang="en-US"/>
              <a:t> with </a:t>
            </a:r>
            <a:r>
              <a:rPr lang="en-US">
                <a:solidFill>
                  <a:srgbClr val="188038"/>
                </a:solidFill>
                <a:latin typeface="Roboto Mono"/>
                <a:ea typeface="Roboto Mono"/>
                <a:cs typeface="Roboto Mono"/>
                <a:sym typeface="Roboto Mono"/>
              </a:rPr>
              <a:t>AF_UNSPEC</a:t>
            </a:r>
            <a:r>
              <a:rPr lang="en-US"/>
              <a:t> set returns a linked list of </a:t>
            </a:r>
            <a:r>
              <a:rPr lang="en-US">
                <a:solidFill>
                  <a:srgbClr val="188038"/>
                </a:solidFill>
                <a:latin typeface="Roboto Mono"/>
                <a:ea typeface="Roboto Mono"/>
                <a:cs typeface="Roboto Mono"/>
                <a:sym typeface="Roboto Mono"/>
              </a:rPr>
              <a:t>struct addrinfo</a:t>
            </a:r>
            <a:endParaRPr>
              <a:solidFill>
                <a:srgbClr val="188038"/>
              </a:solidFill>
              <a:latin typeface="Roboto Mono"/>
              <a:ea typeface="Roboto Mono"/>
              <a:cs typeface="Roboto Mono"/>
              <a:sym typeface="Roboto Mono"/>
            </a:endParaRPr>
          </a:p>
          <a:p>
            <a:pPr indent="-381000" lvl="1" marL="914400" rtl="0" algn="l">
              <a:spcBef>
                <a:spcPts val="0"/>
              </a:spcBef>
              <a:spcAft>
                <a:spcPts val="0"/>
              </a:spcAft>
              <a:buSzPts val="2400"/>
              <a:buChar char="-"/>
            </a:pPr>
            <a:r>
              <a:rPr lang="en-US"/>
              <a:t>This is a list of possible addresses for the host name</a:t>
            </a:r>
            <a:endParaRPr/>
          </a:p>
          <a:p>
            <a:pPr indent="0" lvl="0" marL="0" rtl="0" algn="l">
              <a:spcBef>
                <a:spcPts val="480"/>
              </a:spcBef>
              <a:spcAft>
                <a:spcPts val="0"/>
              </a:spcAft>
              <a:buNone/>
            </a:pPr>
            <a:r>
              <a:t/>
            </a:r>
            <a:endParaRPr/>
          </a:p>
          <a:p>
            <a:pPr indent="-381000" lvl="0" marL="457200" rtl="0" algn="l">
              <a:spcBef>
                <a:spcPts val="480"/>
              </a:spcBef>
              <a:spcAft>
                <a:spcPts val="0"/>
              </a:spcAft>
              <a:buSzPts val="2400"/>
              <a:buChar char="-"/>
            </a:pPr>
            <a:r>
              <a:rPr lang="en-US"/>
              <a:t>We then iterate through and </a:t>
            </a:r>
            <a:r>
              <a:rPr lang="en-US"/>
              <a:t>attempt</a:t>
            </a:r>
            <a:r>
              <a:rPr lang="en-US"/>
              <a:t> to </a:t>
            </a:r>
            <a:r>
              <a:rPr lang="en-US">
                <a:solidFill>
                  <a:srgbClr val="188038"/>
                </a:solidFill>
                <a:latin typeface="Roboto Mono"/>
                <a:ea typeface="Roboto Mono"/>
                <a:cs typeface="Roboto Mono"/>
                <a:sym typeface="Roboto Mono"/>
              </a:rPr>
              <a:t>connect()</a:t>
            </a:r>
            <a:r>
              <a:rPr lang="en-US"/>
              <a:t> on each of them</a:t>
            </a:r>
            <a:endParaRPr/>
          </a:p>
          <a:p>
            <a:pPr indent="-381000" lvl="1" marL="914400" rtl="0" algn="l">
              <a:spcBef>
                <a:spcPts val="0"/>
              </a:spcBef>
              <a:spcAft>
                <a:spcPts val="0"/>
              </a:spcAft>
              <a:buSzPts val="2400"/>
              <a:buChar char="-"/>
            </a:pPr>
            <a:r>
              <a:rPr lang="en-US"/>
              <a:t>DNS might return IPv6 address first</a:t>
            </a:r>
            <a:endParaRPr/>
          </a:p>
          <a:p>
            <a:pPr indent="-381000" lvl="1" marL="914400" rtl="0" algn="l">
              <a:spcBef>
                <a:spcPts val="0"/>
              </a:spcBef>
              <a:spcAft>
                <a:spcPts val="0"/>
              </a:spcAft>
              <a:buSzPts val="2400"/>
              <a:buChar char="-"/>
            </a:pPr>
            <a:r>
              <a:rPr lang="en-US"/>
              <a:t>If your machine or local network doesn’t support IPv6, then the </a:t>
            </a:r>
            <a:r>
              <a:rPr lang="en-US">
                <a:solidFill>
                  <a:srgbClr val="188038"/>
                </a:solidFill>
                <a:latin typeface="Roboto Mono"/>
                <a:ea typeface="Roboto Mono"/>
                <a:cs typeface="Roboto Mono"/>
                <a:sym typeface="Roboto Mono"/>
              </a:rPr>
              <a:t>connect()</a:t>
            </a:r>
            <a:r>
              <a:rPr lang="en-US"/>
              <a:t> call will fail</a:t>
            </a:r>
            <a:endParaRPr/>
          </a:p>
          <a:p>
            <a:pPr indent="-381000" lvl="1" marL="914400" rtl="0" algn="l">
              <a:spcBef>
                <a:spcPts val="0"/>
              </a:spcBef>
              <a:spcAft>
                <a:spcPts val="0"/>
              </a:spcAft>
              <a:buSzPts val="2400"/>
              <a:buChar char="-"/>
            </a:pPr>
            <a:r>
              <a:rPr lang="en-US"/>
              <a:t>You must catch that failure and keep looping to the next node (e.g., an IPv4 address that you support)</a:t>
            </a:r>
            <a:endParaRPr/>
          </a:p>
        </p:txBody>
      </p:sp>
      <p:sp>
        <p:nvSpPr>
          <p:cNvPr id="238" name="Google Shape;238;g3c760e0961b_0_7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c760e0961b_0_7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245" name="Google Shape;245;g3c760e0961b_0_78"/>
          <p:cNvSpPr txBox="1"/>
          <p:nvPr/>
        </p:nvSpPr>
        <p:spPr>
          <a:xfrm>
            <a:off x="355800" y="371575"/>
            <a:ext cx="8432400" cy="5991600"/>
          </a:xfrm>
          <a:prstGeom prst="rect">
            <a:avLst/>
          </a:prstGeom>
          <a:solidFill>
            <a:srgbClr val="F3F3F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500">
                <a:solidFill>
                  <a:srgbClr val="1155CC"/>
                </a:solidFill>
                <a:latin typeface="Roboto Mono Medium"/>
                <a:ea typeface="Roboto Mono Medium"/>
                <a:cs typeface="Roboto Mono Medium"/>
                <a:sym typeface="Roboto Mono Medium"/>
              </a:rPr>
              <a:t>struct</a:t>
            </a:r>
            <a:r>
              <a:rPr lang="en-US" sz="1500">
                <a:latin typeface="Roboto Mono Medium"/>
                <a:ea typeface="Roboto Mono Medium"/>
                <a:cs typeface="Roboto Mono Medium"/>
                <a:sym typeface="Roboto Mono Medium"/>
              </a:rPr>
              <a:t> addrinfo hints, *res, *p;</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1155CC"/>
                </a:solidFill>
                <a:latin typeface="Roboto Mono Medium"/>
                <a:ea typeface="Roboto Mono Medium"/>
                <a:cs typeface="Roboto Mono Medium"/>
                <a:sym typeface="Roboto Mono Medium"/>
              </a:rPr>
              <a:t>int</a:t>
            </a:r>
            <a:r>
              <a:rPr lang="en-US" sz="1500">
                <a:latin typeface="Roboto Mono Medium"/>
                <a:ea typeface="Roboto Mono Medium"/>
                <a:cs typeface="Roboto Mono Medium"/>
                <a:sym typeface="Roboto Mono Medium"/>
              </a:rPr>
              <a:t> status;</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1155CC"/>
                </a:solidFill>
                <a:latin typeface="Roboto Mono Medium"/>
                <a:ea typeface="Roboto Mono Medium"/>
                <a:cs typeface="Roboto Mono Medium"/>
                <a:sym typeface="Roboto Mono Medium"/>
              </a:rPr>
              <a:t>memset</a:t>
            </a:r>
            <a:r>
              <a:rPr lang="en-US" sz="1500">
                <a:latin typeface="Roboto Mono Medium"/>
                <a:ea typeface="Roboto Mono Medium"/>
                <a:cs typeface="Roboto Mono Medium"/>
                <a:sym typeface="Roboto Mono Medium"/>
              </a:rPr>
              <a:t>(&amp;hints, </a:t>
            </a:r>
            <a:r>
              <a:rPr lang="en-US" sz="1500">
                <a:solidFill>
                  <a:srgbClr val="CC0000"/>
                </a:solidFill>
                <a:latin typeface="Roboto Mono Medium"/>
                <a:ea typeface="Roboto Mono Medium"/>
                <a:cs typeface="Roboto Mono Medium"/>
                <a:sym typeface="Roboto Mono Medium"/>
              </a:rPr>
              <a:t>0</a:t>
            </a:r>
            <a:r>
              <a:rPr lang="en-US" sz="1500">
                <a:latin typeface="Roboto Mono Medium"/>
                <a:ea typeface="Roboto Mono Medium"/>
                <a:cs typeface="Roboto Mono Medium"/>
                <a:sym typeface="Roboto Mono Medium"/>
              </a:rPr>
              <a:t>, sizeof hints);</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hints.ai_family = AF_UNSPEC;     </a:t>
            </a:r>
            <a:r>
              <a:rPr lang="en-US" sz="1500">
                <a:solidFill>
                  <a:srgbClr val="38761D"/>
                </a:solidFill>
                <a:latin typeface="Roboto Mono Medium"/>
                <a:ea typeface="Roboto Mono Medium"/>
                <a:cs typeface="Roboto Mono Medium"/>
                <a:sym typeface="Roboto Mono Medium"/>
              </a:rPr>
              <a:t>// &lt;--- IP spec agnostic!</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hints.ai_socktype = SOCK_STREAM;</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1155CC"/>
                </a:solidFill>
                <a:latin typeface="Roboto Mono Medium"/>
                <a:ea typeface="Roboto Mono Medium"/>
                <a:cs typeface="Roboto Mono Medium"/>
                <a:sym typeface="Roboto Mono Medium"/>
              </a:rPr>
              <a:t>getaddrinfo</a:t>
            </a:r>
            <a:r>
              <a:rPr lang="en-US" sz="1500">
                <a:latin typeface="Roboto Mono Medium"/>
                <a:ea typeface="Roboto Mono Medium"/>
                <a:cs typeface="Roboto Mono Medium"/>
                <a:sym typeface="Roboto Mono Medium"/>
              </a:rPr>
              <a:t>(</a:t>
            </a:r>
            <a:r>
              <a:rPr lang="en-US" sz="1500">
                <a:solidFill>
                  <a:srgbClr val="990000"/>
                </a:solidFill>
                <a:latin typeface="Roboto Mono Medium"/>
                <a:ea typeface="Roboto Mono Medium"/>
                <a:cs typeface="Roboto Mono Medium"/>
                <a:sym typeface="Roboto Mono Medium"/>
              </a:rPr>
              <a:t>"www.example.com"</a:t>
            </a:r>
            <a:r>
              <a:rPr lang="en-US" sz="1500">
                <a:latin typeface="Roboto Mono Medium"/>
                <a:ea typeface="Roboto Mono Medium"/>
                <a:cs typeface="Roboto Mono Medium"/>
                <a:sym typeface="Roboto Mono Medium"/>
              </a:rPr>
              <a:t>, </a:t>
            </a:r>
            <a:r>
              <a:rPr lang="en-US" sz="1500">
                <a:solidFill>
                  <a:srgbClr val="990000"/>
                </a:solidFill>
                <a:latin typeface="Roboto Mono Medium"/>
                <a:ea typeface="Roboto Mono Medium"/>
                <a:cs typeface="Roboto Mono Medium"/>
                <a:sym typeface="Roboto Mono Medium"/>
              </a:rPr>
              <a:t>"80"</a:t>
            </a:r>
            <a:r>
              <a:rPr lang="en-US" sz="1500">
                <a:latin typeface="Roboto Mono Medium"/>
                <a:ea typeface="Roboto Mono Medium"/>
                <a:cs typeface="Roboto Mono Medium"/>
                <a:sym typeface="Roboto Mono Medium"/>
              </a:rPr>
              <a:t>, &amp;hints, &amp;res);</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38761D"/>
                </a:solidFill>
                <a:latin typeface="Roboto Mono Medium"/>
                <a:ea typeface="Roboto Mono Medium"/>
                <a:cs typeface="Roboto Mono Medium"/>
                <a:sym typeface="Roboto Mono Medium"/>
              </a:rPr>
              <a:t>// Iterate through the results list</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674EA7"/>
                </a:solidFill>
                <a:latin typeface="Roboto Mono Medium"/>
                <a:ea typeface="Roboto Mono Medium"/>
                <a:cs typeface="Roboto Mono Medium"/>
                <a:sym typeface="Roboto Mono Medium"/>
              </a:rPr>
              <a:t>for</a:t>
            </a:r>
            <a:r>
              <a:rPr lang="en-US" sz="1500">
                <a:latin typeface="Roboto Mono Medium"/>
                <a:ea typeface="Roboto Mono Medium"/>
                <a:cs typeface="Roboto Mono Medium"/>
                <a:sym typeface="Roboto Mono Medium"/>
              </a:rPr>
              <a:t> (p = res; p != NULL; p = p-&gt;ai_next)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38761D"/>
                </a:solidFill>
                <a:latin typeface="Roboto Mono Medium"/>
                <a:ea typeface="Roboto Mono Medium"/>
                <a:cs typeface="Roboto Mono Medium"/>
                <a:sym typeface="Roboto Mono Medium"/>
              </a:rPr>
              <a:t>// 1. Initialize socket using the CURRENT node's family (v4 or v6)</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1155CC"/>
                </a:solidFill>
                <a:latin typeface="Roboto Mono Medium"/>
                <a:ea typeface="Roboto Mono Medium"/>
                <a:cs typeface="Roboto Mono Medium"/>
                <a:sym typeface="Roboto Mono Medium"/>
              </a:rPr>
              <a:t>int</a:t>
            </a:r>
            <a:r>
              <a:rPr lang="en-US" sz="1500">
                <a:latin typeface="Roboto Mono Medium"/>
                <a:ea typeface="Roboto Mono Medium"/>
                <a:cs typeface="Roboto Mono Medium"/>
                <a:sym typeface="Roboto Mono Medium"/>
              </a:rPr>
              <a:t> sockfd = </a:t>
            </a:r>
            <a:r>
              <a:rPr lang="en-US" sz="1500">
                <a:solidFill>
                  <a:srgbClr val="1155CC"/>
                </a:solidFill>
                <a:latin typeface="Roboto Mono Medium"/>
                <a:ea typeface="Roboto Mono Medium"/>
                <a:cs typeface="Roboto Mono Medium"/>
                <a:sym typeface="Roboto Mono Medium"/>
              </a:rPr>
              <a:t>socket</a:t>
            </a:r>
            <a:r>
              <a:rPr lang="en-US" sz="1500">
                <a:latin typeface="Roboto Mono Medium"/>
                <a:ea typeface="Roboto Mono Medium"/>
                <a:cs typeface="Roboto Mono Medium"/>
                <a:sym typeface="Roboto Mono Medium"/>
              </a:rPr>
              <a:t>(p-&gt;ai_family, p-&gt;ai_socktype, p-&gt;ai_protocol);</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674EA7"/>
                </a:solidFill>
                <a:latin typeface="Roboto Mono Medium"/>
                <a:ea typeface="Roboto Mono Medium"/>
                <a:cs typeface="Roboto Mono Medium"/>
                <a:sym typeface="Roboto Mono Medium"/>
              </a:rPr>
              <a:t>if</a:t>
            </a:r>
            <a:r>
              <a:rPr lang="en-US" sz="1500">
                <a:latin typeface="Roboto Mono Medium"/>
                <a:ea typeface="Roboto Mono Medium"/>
                <a:cs typeface="Roboto Mono Medium"/>
                <a:sym typeface="Roboto Mono Medium"/>
              </a:rPr>
              <a:t> (sockfd == </a:t>
            </a:r>
            <a:r>
              <a:rPr lang="en-US" sz="1500">
                <a:solidFill>
                  <a:srgbClr val="CC0000"/>
                </a:solidFill>
                <a:latin typeface="Roboto Mono Medium"/>
                <a:ea typeface="Roboto Mono Medium"/>
                <a:cs typeface="Roboto Mono Medium"/>
                <a:sym typeface="Roboto Mono Medium"/>
              </a:rPr>
              <a:t>-1</a:t>
            </a:r>
            <a:r>
              <a:rPr lang="en-US" sz="1500">
                <a:latin typeface="Roboto Mono Medium"/>
                <a:ea typeface="Roboto Mono Medium"/>
                <a:cs typeface="Roboto Mono Medium"/>
                <a:sym typeface="Roboto Mono Medium"/>
              </a:rPr>
              <a:t>) </a:t>
            </a:r>
            <a:r>
              <a:rPr lang="en-US" sz="1500">
                <a:solidFill>
                  <a:srgbClr val="674EA7"/>
                </a:solidFill>
                <a:latin typeface="Roboto Mono Medium"/>
                <a:ea typeface="Roboto Mono Medium"/>
                <a:cs typeface="Roboto Mono Medium"/>
                <a:sym typeface="Roboto Mono Medium"/>
              </a:rPr>
              <a:t>continue</a:t>
            </a:r>
            <a:r>
              <a:rPr lang="en-US" sz="1500">
                <a:latin typeface="Roboto Mono Medium"/>
                <a:ea typeface="Roboto Mono Medium"/>
                <a:cs typeface="Roboto Mono Medium"/>
                <a:sym typeface="Roboto Mono Medium"/>
              </a:rPr>
              <a:t>;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38761D"/>
                </a:solidFill>
                <a:latin typeface="Roboto Mono Medium"/>
                <a:ea typeface="Roboto Mono Medium"/>
                <a:cs typeface="Roboto Mono Medium"/>
                <a:sym typeface="Roboto Mono Medium"/>
              </a:rPr>
              <a:t>// 2. Try to connect</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674EA7"/>
                </a:solidFill>
                <a:latin typeface="Roboto Mono Medium"/>
                <a:ea typeface="Roboto Mono Medium"/>
                <a:cs typeface="Roboto Mono Medium"/>
                <a:sym typeface="Roboto Mono Medium"/>
              </a:rPr>
              <a:t>if</a:t>
            </a:r>
            <a:r>
              <a:rPr lang="en-US" sz="1500">
                <a:latin typeface="Roboto Mono Medium"/>
                <a:ea typeface="Roboto Mono Medium"/>
                <a:cs typeface="Roboto Mono Medium"/>
                <a:sym typeface="Roboto Mono Medium"/>
              </a:rPr>
              <a:t> (</a:t>
            </a:r>
            <a:r>
              <a:rPr lang="en-US" sz="1500">
                <a:solidFill>
                  <a:srgbClr val="1155CC"/>
                </a:solidFill>
                <a:latin typeface="Roboto Mono Medium"/>
                <a:ea typeface="Roboto Mono Medium"/>
                <a:cs typeface="Roboto Mono Medium"/>
                <a:sym typeface="Roboto Mono Medium"/>
              </a:rPr>
              <a:t>connect</a:t>
            </a:r>
            <a:r>
              <a:rPr lang="en-US" sz="1500">
                <a:latin typeface="Roboto Mono Medium"/>
                <a:ea typeface="Roboto Mono Medium"/>
                <a:cs typeface="Roboto Mono Medium"/>
                <a:sym typeface="Roboto Mono Medium"/>
              </a:rPr>
              <a:t>(sockfd, p-&gt;ai_addr, p-&gt;ai_addrlen) != </a:t>
            </a:r>
            <a:r>
              <a:rPr lang="en-US" sz="1500">
                <a:solidFill>
                  <a:srgbClr val="CC0000"/>
                </a:solidFill>
                <a:latin typeface="Roboto Mono Medium"/>
                <a:ea typeface="Roboto Mono Medium"/>
                <a:cs typeface="Roboto Mono Medium"/>
                <a:sym typeface="Roboto Mono Medium"/>
              </a:rPr>
              <a:t>-1</a:t>
            </a:r>
            <a:r>
              <a:rPr lang="en-US" sz="1500">
                <a:latin typeface="Roboto Mono Medium"/>
                <a:ea typeface="Roboto Mono Medium"/>
                <a:cs typeface="Roboto Mono Medium"/>
                <a:sym typeface="Roboto Mono Medium"/>
              </a:rPr>
              <a:t>)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674EA7"/>
                </a:solidFill>
                <a:latin typeface="Roboto Mono Medium"/>
                <a:ea typeface="Roboto Mono Medium"/>
                <a:cs typeface="Roboto Mono Medium"/>
                <a:sym typeface="Roboto Mono Medium"/>
              </a:rPr>
              <a:t>break</a:t>
            </a:r>
            <a:r>
              <a:rPr lang="en-US" sz="1500">
                <a:latin typeface="Roboto Mono Medium"/>
                <a:ea typeface="Roboto Mono Medium"/>
                <a:cs typeface="Roboto Mono Medium"/>
                <a:sym typeface="Roboto Mono Medium"/>
              </a:rPr>
              <a:t>; </a:t>
            </a:r>
            <a:r>
              <a:rPr lang="en-US" sz="1500">
                <a:solidFill>
                  <a:srgbClr val="38761D"/>
                </a:solidFill>
                <a:latin typeface="Roboto Mono Medium"/>
                <a:ea typeface="Roboto Mono Medium"/>
                <a:cs typeface="Roboto Mono Medium"/>
                <a:sym typeface="Roboto Mono Medium"/>
              </a:rPr>
              <a:t>// Success! We have a valid connection.</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    </a:t>
            </a:r>
            <a:r>
              <a:rPr lang="en-US" sz="1500">
                <a:solidFill>
                  <a:srgbClr val="1155CC"/>
                </a:solidFill>
                <a:latin typeface="Roboto Mono Medium"/>
                <a:ea typeface="Roboto Mono Medium"/>
                <a:cs typeface="Roboto Mono Medium"/>
                <a:sym typeface="Roboto Mono Medium"/>
              </a:rPr>
              <a:t>close</a:t>
            </a:r>
            <a:r>
              <a:rPr lang="en-US" sz="1500">
                <a:latin typeface="Roboto Mono Medium"/>
                <a:ea typeface="Roboto Mono Medium"/>
                <a:cs typeface="Roboto Mono Medium"/>
                <a:sym typeface="Roboto Mono Medium"/>
              </a:rPr>
              <a:t>(sockfd); </a:t>
            </a:r>
            <a:r>
              <a:rPr lang="en-US" sz="1500">
                <a:solidFill>
                  <a:srgbClr val="38761D"/>
                </a:solidFill>
                <a:latin typeface="Roboto Mono Medium"/>
                <a:ea typeface="Roboto Mono Medium"/>
                <a:cs typeface="Roboto Mono Medium"/>
                <a:sym typeface="Roboto Mono Medium"/>
              </a:rPr>
              <a:t>// Connection failed, close and try next</a:t>
            </a:r>
            <a:endParaRPr sz="1500">
              <a:solidFill>
                <a:srgbClr val="38761D"/>
              </a:solidFill>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solidFill>
                  <a:srgbClr val="674EA7"/>
                </a:solidFill>
                <a:latin typeface="Roboto Mono Medium"/>
                <a:ea typeface="Roboto Mono Medium"/>
                <a:cs typeface="Roboto Mono Medium"/>
                <a:sym typeface="Roboto Mono Medium"/>
              </a:rPr>
              <a:t>if</a:t>
            </a:r>
            <a:r>
              <a:rPr lang="en-US" sz="1500">
                <a:latin typeface="Roboto Mono Medium"/>
                <a:ea typeface="Roboto Mono Medium"/>
                <a:cs typeface="Roboto Mono Medium"/>
                <a:sym typeface="Roboto Mono Medium"/>
              </a:rPr>
              <a:t> (p == NULL) { </a:t>
            </a:r>
            <a:r>
              <a:rPr lang="en-US" sz="1500">
                <a:solidFill>
                  <a:srgbClr val="38761D"/>
                </a:solidFill>
                <a:latin typeface="Roboto Mono Medium"/>
                <a:ea typeface="Roboto Mono Medium"/>
                <a:cs typeface="Roboto Mono Medium"/>
                <a:sym typeface="Roboto Mono Medium"/>
              </a:rPr>
              <a:t>// We reached the end of the list without connecting</a:t>
            </a:r>
            <a:endParaRPr sz="1500">
              <a:solidFill>
                <a:srgbClr val="38761D"/>
              </a:solidFill>
              <a:latin typeface="Roboto Mono Medium"/>
              <a:ea typeface="Roboto Mono Medium"/>
              <a:cs typeface="Roboto Mono Medium"/>
              <a:sym typeface="Roboto Mono Medium"/>
            </a:endParaRPr>
          </a:p>
          <a:p>
            <a:pPr indent="457200" lvl="0" marL="0" rtl="0" algn="l">
              <a:lnSpc>
                <a:spcPct val="115000"/>
              </a:lnSpc>
              <a:spcBef>
                <a:spcPts val="0"/>
              </a:spcBef>
              <a:spcAft>
                <a:spcPts val="0"/>
              </a:spcAft>
              <a:buNone/>
            </a:pPr>
            <a:r>
              <a:rPr lang="en-US" sz="1500">
                <a:solidFill>
                  <a:srgbClr val="1155CC"/>
                </a:solidFill>
                <a:latin typeface="Roboto Mono Medium"/>
                <a:ea typeface="Roboto Mono Medium"/>
                <a:cs typeface="Roboto Mono Medium"/>
                <a:sym typeface="Roboto Mono Medium"/>
              </a:rPr>
              <a:t>fprintf</a:t>
            </a:r>
            <a:r>
              <a:rPr lang="en-US" sz="1500">
                <a:latin typeface="Roboto Mono Medium"/>
                <a:ea typeface="Roboto Mono Medium"/>
                <a:cs typeface="Roboto Mono Medium"/>
                <a:sym typeface="Roboto Mono Medium"/>
              </a:rPr>
              <a:t>(stderr, </a:t>
            </a:r>
            <a:r>
              <a:rPr lang="en-US" sz="1500">
                <a:solidFill>
                  <a:srgbClr val="990000"/>
                </a:solidFill>
                <a:latin typeface="Roboto Mono Medium"/>
                <a:ea typeface="Roboto Mono Medium"/>
                <a:cs typeface="Roboto Mono Medium"/>
                <a:sym typeface="Roboto Mono Medium"/>
              </a:rPr>
              <a:t>"Failed to connect\n"</a:t>
            </a:r>
            <a:r>
              <a:rPr lang="en-US" sz="1500">
                <a:latin typeface="Roboto Mono Medium"/>
                <a:ea typeface="Roboto Mono Medium"/>
                <a:cs typeface="Roboto Mono Medium"/>
                <a:sym typeface="Roboto Mono Medium"/>
              </a:rPr>
              <a:t>);</a:t>
            </a:r>
            <a:endParaRPr sz="1500">
              <a:latin typeface="Roboto Mono Medium"/>
              <a:ea typeface="Roboto Mono Medium"/>
              <a:cs typeface="Roboto Mono Medium"/>
              <a:sym typeface="Roboto Mono Medium"/>
            </a:endParaRPr>
          </a:p>
          <a:p>
            <a:pPr indent="0" lvl="0" marL="0" rtl="0" algn="l">
              <a:lnSpc>
                <a:spcPct val="115000"/>
              </a:lnSpc>
              <a:spcBef>
                <a:spcPts val="0"/>
              </a:spcBef>
              <a:spcAft>
                <a:spcPts val="0"/>
              </a:spcAft>
              <a:buNone/>
            </a:pPr>
            <a:r>
              <a:rPr lang="en-US" sz="1500">
                <a:latin typeface="Roboto Mono Medium"/>
                <a:ea typeface="Roboto Mono Medium"/>
                <a:cs typeface="Roboto Mono Medium"/>
                <a:sym typeface="Roboto Mono Medium"/>
              </a:rPr>
              <a:t>}</a:t>
            </a:r>
            <a:endParaRPr sz="1500">
              <a:latin typeface="Roboto Mono Medium"/>
              <a:ea typeface="Roboto Mono Medium"/>
              <a:cs typeface="Roboto Mono Medium"/>
              <a:sym typeface="Roboto Mono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g3c76b0fc01a_0_0"/>
          <p:cNvSpPr txBox="1"/>
          <p:nvPr>
            <p:ph type="title"/>
          </p:nvPr>
        </p:nvSpPr>
        <p:spPr>
          <a:xfrm>
            <a:off x="457200" y="274638"/>
            <a:ext cx="8229600" cy="9021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3200"/>
              <a:buFont typeface="Calibri"/>
              <a:buNone/>
            </a:pPr>
            <a:r>
              <a:rPr lang="en-US"/>
              <a:t>agenda</a:t>
            </a:r>
            <a:endParaRPr/>
          </a:p>
        </p:txBody>
      </p:sp>
      <p:sp>
        <p:nvSpPr>
          <p:cNvPr id="251" name="Google Shape;251;g3c76b0fc01a_0_0"/>
          <p:cNvSpPr txBox="1"/>
          <p:nvPr>
            <p:ph idx="1" type="body"/>
          </p:nvPr>
        </p:nvSpPr>
        <p:spPr>
          <a:xfrm>
            <a:off x="457200" y="1346200"/>
            <a:ext cx="8229600" cy="4779900"/>
          </a:xfrm>
          <a:prstGeom prst="rect">
            <a:avLst/>
          </a:prstGeom>
          <a:noFill/>
          <a:ln>
            <a:noFill/>
          </a:ln>
        </p:spPr>
        <p:txBody>
          <a:bodyPr anchorCtr="0" anchor="t" bIns="45700" lIns="91425" spcFirstLastPara="1" rIns="91425" wrap="square" tIns="45700">
            <a:normAutofit/>
          </a:bodyPr>
          <a:lstStyle/>
          <a:p>
            <a:pPr indent="-457200" lvl="0" marL="457200" rtl="0" algn="l">
              <a:lnSpc>
                <a:spcPct val="100000"/>
              </a:lnSpc>
              <a:spcBef>
                <a:spcPts val="0"/>
              </a:spcBef>
              <a:spcAft>
                <a:spcPts val="0"/>
              </a:spcAft>
              <a:buClr>
                <a:srgbClr val="BFBFBF"/>
              </a:buClr>
              <a:buSzPts val="2400"/>
              <a:buAutoNum type="arabicPeriod"/>
            </a:pPr>
            <a:r>
              <a:rPr lang="en-US">
                <a:solidFill>
                  <a:srgbClr val="BFBFBF"/>
                </a:solidFill>
              </a:rPr>
              <a:t>Announcements</a:t>
            </a:r>
            <a:endParaRPr>
              <a:solidFill>
                <a:srgbClr val="C00000"/>
              </a:solidFill>
            </a:endParaRPr>
          </a:p>
          <a:p>
            <a:pPr indent="-457200" lvl="0" marL="457200" rtl="0" algn="l">
              <a:lnSpc>
                <a:spcPct val="100000"/>
              </a:lnSpc>
              <a:spcBef>
                <a:spcPts val="480"/>
              </a:spcBef>
              <a:spcAft>
                <a:spcPts val="0"/>
              </a:spcAft>
              <a:buClr>
                <a:srgbClr val="BFBFBF"/>
              </a:buClr>
              <a:buSzPts val="2400"/>
              <a:buAutoNum type="arabicPeriod"/>
            </a:pPr>
            <a:r>
              <a:rPr lang="en-US">
                <a:solidFill>
                  <a:srgbClr val="BFBFBF"/>
                </a:solidFill>
              </a:rPr>
              <a:t>Internet Protocol</a:t>
            </a:r>
            <a:endParaRPr>
              <a:solidFill>
                <a:srgbClr val="BFBFBF"/>
              </a:solidFill>
            </a:endParaRPr>
          </a:p>
          <a:p>
            <a:pPr indent="-457200" lvl="0" marL="457200" rtl="0" algn="l">
              <a:lnSpc>
                <a:spcPct val="100000"/>
              </a:lnSpc>
              <a:spcBef>
                <a:spcPts val="480"/>
              </a:spcBef>
              <a:spcAft>
                <a:spcPts val="0"/>
              </a:spcAft>
              <a:buClr>
                <a:srgbClr val="C00000"/>
              </a:buClr>
              <a:buSzPts val="2400"/>
              <a:buAutoNum type="arabicPeriod"/>
            </a:pPr>
            <a:r>
              <a:rPr lang="en-US">
                <a:solidFill>
                  <a:srgbClr val="C00000"/>
                </a:solidFill>
              </a:rPr>
              <a:t>Reading webpages</a:t>
            </a:r>
            <a:endParaRPr>
              <a:solidFill>
                <a:srgbClr val="C00000"/>
              </a:solidFill>
            </a:endParaRPr>
          </a:p>
          <a:p>
            <a:pPr indent="0" lvl="0" marL="152400" rtl="0" algn="l">
              <a:lnSpc>
                <a:spcPct val="100000"/>
              </a:lnSpc>
              <a:spcBef>
                <a:spcPts val="480"/>
              </a:spcBef>
              <a:spcAft>
                <a:spcPts val="0"/>
              </a:spcAft>
              <a:buClr>
                <a:schemeClr val="dk1"/>
              </a:buClr>
              <a:buSzPts val="2400"/>
              <a:buNone/>
            </a:pPr>
            <a:r>
              <a:t/>
            </a:r>
            <a:endParaRPr/>
          </a:p>
        </p:txBody>
      </p:sp>
      <p:sp>
        <p:nvSpPr>
          <p:cNvPr id="252" name="Google Shape;252;g3c76b0fc01a_0_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3c76b0fc01a_0_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Refresher on Crawler</a:t>
            </a:r>
            <a:endParaRPr/>
          </a:p>
        </p:txBody>
      </p:sp>
      <p:sp>
        <p:nvSpPr>
          <p:cNvPr id="259" name="Google Shape;259;g3c76b0fc01a_0_6"/>
          <p:cNvSpPr txBox="1"/>
          <p:nvPr>
            <p:ph idx="1" type="body"/>
          </p:nvPr>
        </p:nvSpPr>
        <p:spPr>
          <a:xfrm>
            <a:off x="457200" y="1346200"/>
            <a:ext cx="8229600" cy="4779900"/>
          </a:xfrm>
          <a:prstGeom prst="rect">
            <a:avLst/>
          </a:prstGeom>
          <a:ln>
            <a:noFill/>
          </a:ln>
        </p:spPr>
        <p:txBody>
          <a:bodyPr anchorCtr="0" anchor="t" bIns="45700" lIns="91425" spcFirstLastPara="1" rIns="91425" wrap="square" tIns="45700">
            <a:normAutofit/>
          </a:bodyPr>
          <a:lstStyle/>
          <a:p>
            <a:pPr indent="0" lvl="0" marL="0" rtl="0" algn="l">
              <a:spcBef>
                <a:spcPts val="480"/>
              </a:spcBef>
              <a:spcAft>
                <a:spcPts val="0"/>
              </a:spcAft>
              <a:buClr>
                <a:schemeClr val="dk1"/>
              </a:buClr>
              <a:buSzPts val="1100"/>
              <a:buFont typeface="Arial"/>
              <a:buNone/>
            </a:pPr>
            <a:r>
              <a:rPr lang="en-US"/>
              <a:t>C</a:t>
            </a:r>
            <a:r>
              <a:rPr lang="en-US"/>
              <a:t>rawler:</a:t>
            </a:r>
            <a:endParaRPr/>
          </a:p>
          <a:p>
            <a:pPr indent="0" lvl="0" marL="0" rtl="0" algn="l">
              <a:spcBef>
                <a:spcPts val="480"/>
              </a:spcBef>
              <a:spcAft>
                <a:spcPts val="0"/>
              </a:spcAft>
              <a:buClr>
                <a:schemeClr val="dk1"/>
              </a:buClr>
              <a:buSzPts val="1100"/>
              <a:buFont typeface="Arial"/>
              <a:buNone/>
            </a:pPr>
            <a:r>
              <a:rPr lang="en-US"/>
              <a:t>1. Manage a frontier of new links to be crawled.</a:t>
            </a:r>
            <a:endParaRPr/>
          </a:p>
          <a:p>
            <a:pPr indent="0" lvl="0" marL="0" rtl="0" algn="l">
              <a:spcBef>
                <a:spcPts val="480"/>
              </a:spcBef>
              <a:spcAft>
                <a:spcPts val="0"/>
              </a:spcAft>
              <a:buClr>
                <a:schemeClr val="dk1"/>
              </a:buClr>
              <a:buSzPts val="1100"/>
              <a:buFont typeface="Arial"/>
              <a:buNone/>
            </a:pPr>
            <a:r>
              <a:rPr lang="en-US"/>
              <a:t>2. Decide what will or will not be crawled and in what order.</a:t>
            </a:r>
            <a:endParaRPr/>
          </a:p>
          <a:p>
            <a:pPr indent="0" lvl="0" marL="0" rtl="0" algn="l">
              <a:spcBef>
                <a:spcPts val="480"/>
              </a:spcBef>
              <a:spcAft>
                <a:spcPts val="0"/>
              </a:spcAft>
              <a:buClr>
                <a:schemeClr val="dk1"/>
              </a:buClr>
              <a:buSzPts val="1100"/>
              <a:buFont typeface="Arial"/>
              <a:buNone/>
            </a:pPr>
            <a:r>
              <a:rPr lang="en-US"/>
              <a:t>3. Keep track of what’s already been crawled.</a:t>
            </a:r>
            <a:endParaRPr/>
          </a:p>
          <a:p>
            <a:pPr indent="0" lvl="0" marL="0" rtl="0" algn="l">
              <a:spcBef>
                <a:spcPts val="480"/>
              </a:spcBef>
              <a:spcAft>
                <a:spcPts val="0"/>
              </a:spcAft>
              <a:buClr>
                <a:schemeClr val="dk1"/>
              </a:buClr>
              <a:buSzPts val="1100"/>
              <a:buFont typeface="Arial"/>
              <a:buNone/>
            </a:pPr>
            <a:r>
              <a:rPr lang="en-US"/>
              <a:t>4. Read pages over HTTP and HTTPS.</a:t>
            </a:r>
            <a:endParaRPr/>
          </a:p>
          <a:p>
            <a:pPr indent="0" lvl="0" marL="0" rtl="0" algn="l">
              <a:spcBef>
                <a:spcPts val="480"/>
              </a:spcBef>
              <a:spcAft>
                <a:spcPts val="0"/>
              </a:spcAft>
              <a:buClr>
                <a:schemeClr val="dk1"/>
              </a:buClr>
              <a:buSzPts val="1100"/>
              <a:buFont typeface="Arial"/>
              <a:buNone/>
            </a:pPr>
            <a:r>
              <a:rPr lang="en-US"/>
              <a:t>5. Obey robots.txt files.</a:t>
            </a:r>
            <a:endParaRPr/>
          </a:p>
          <a:p>
            <a:pPr indent="0" lvl="0" marL="0" rtl="0" algn="l">
              <a:spcBef>
                <a:spcPts val="480"/>
              </a:spcBef>
              <a:spcAft>
                <a:spcPts val="0"/>
              </a:spcAft>
              <a:buNone/>
            </a:pPr>
            <a:r>
              <a:rPr lang="en-US"/>
              <a:t>6. Deal with redirects.</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Let’s talk about (4)</a:t>
            </a:r>
            <a:endParaRPr/>
          </a:p>
        </p:txBody>
      </p:sp>
      <p:sp>
        <p:nvSpPr>
          <p:cNvPr id="260" name="Google Shape;260;g3c76b0fc01a_0_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g3c7d38bd1f1_0_2"/>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Seed List</a:t>
            </a:r>
            <a:endParaRPr/>
          </a:p>
        </p:txBody>
      </p:sp>
      <p:sp>
        <p:nvSpPr>
          <p:cNvPr id="267" name="Google Shape;267;g3c7d38bd1f1_0_2"/>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To start off the crawl, you need to come up with a seed list. </a:t>
            </a:r>
            <a:endParaRPr/>
          </a:p>
          <a:p>
            <a:pPr indent="-381000" lvl="0" marL="457200" rtl="0" algn="l">
              <a:spcBef>
                <a:spcPts val="480"/>
              </a:spcBef>
              <a:spcAft>
                <a:spcPts val="0"/>
              </a:spcAft>
              <a:buSzPts val="2400"/>
              <a:buChar char="-"/>
            </a:pPr>
            <a:r>
              <a:rPr lang="en-US"/>
              <a:t>cover a broad scope</a:t>
            </a:r>
            <a:endParaRPr/>
          </a:p>
          <a:p>
            <a:pPr indent="-381000" lvl="0" marL="457200" rtl="0" algn="l">
              <a:spcBef>
                <a:spcPts val="0"/>
              </a:spcBef>
              <a:spcAft>
                <a:spcPts val="0"/>
              </a:spcAft>
              <a:buSzPts val="2400"/>
              <a:buChar char="-"/>
            </a:pPr>
            <a:r>
              <a:rPr lang="en-US"/>
              <a:t>have lots of outbound links</a:t>
            </a:r>
            <a:endParaRPr/>
          </a:p>
          <a:p>
            <a:pPr indent="-381000" lvl="0" marL="457200" rtl="0" algn="l">
              <a:spcBef>
                <a:spcPts val="0"/>
              </a:spcBef>
              <a:spcAft>
                <a:spcPts val="0"/>
              </a:spcAft>
              <a:buSzPts val="2400"/>
              <a:buChar char="-"/>
            </a:pPr>
            <a:r>
              <a:rPr lang="en-US"/>
              <a:t>good quality in the first place</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We’ve read your project plans, and we’re seeing some good stuff. But there are some pitfalls you </a:t>
            </a:r>
            <a:r>
              <a:rPr lang="en-US"/>
              <a:t>should</a:t>
            </a:r>
            <a:r>
              <a:rPr lang="en-US"/>
              <a:t> be made aware of relating to seed lists, crawling, and reading pages…</a:t>
            </a:r>
            <a:endParaRPr/>
          </a:p>
        </p:txBody>
      </p:sp>
      <p:sp>
        <p:nvSpPr>
          <p:cNvPr id="268" name="Google Shape;268;g3c7d38bd1f1_0_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3c7d38bd1f1_0_9"/>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Reddit Demo</a:t>
            </a:r>
            <a:endParaRPr/>
          </a:p>
        </p:txBody>
      </p:sp>
      <p:sp>
        <p:nvSpPr>
          <p:cNvPr id="275" name="Google Shape;275;g3c7d38bd1f1_0_9"/>
          <p:cNvSpPr txBox="1"/>
          <p:nvPr>
            <p:ph idx="1" type="body"/>
          </p:nvPr>
        </p:nvSpPr>
        <p:spPr>
          <a:xfrm>
            <a:off x="457200" y="1346200"/>
            <a:ext cx="8229600" cy="4779900"/>
          </a:xfrm>
          <a:prstGeom prst="rect">
            <a:avLst/>
          </a:prstGeom>
        </p:spPr>
        <p:txBody>
          <a:bodyPr anchorCtr="0" anchor="t" bIns="45700" lIns="91425" spcFirstLastPara="1" rIns="91425" wrap="square" tIns="45700">
            <a:normAutofit lnSpcReduction="10000"/>
          </a:bodyPr>
          <a:lstStyle/>
          <a:p>
            <a:pPr indent="0" lvl="0" marL="0" rtl="0" algn="l">
              <a:spcBef>
                <a:spcPts val="480"/>
              </a:spcBef>
              <a:spcAft>
                <a:spcPts val="0"/>
              </a:spcAft>
              <a:buNone/>
            </a:pPr>
            <a:r>
              <a:rPr lang="en-US"/>
              <a:t>One site we saw was Reddit. Reddit’s a good choice: lots of content, outbound links, massive repository of niche information</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However, crawling it may not be what you expect…</a:t>
            </a:r>
            <a:endParaRPr/>
          </a:p>
          <a:p>
            <a:pPr indent="0" lvl="0" marL="0" rtl="0" algn="l">
              <a:spcBef>
                <a:spcPts val="480"/>
              </a:spcBef>
              <a:spcAft>
                <a:spcPts val="0"/>
              </a:spcAft>
              <a:buNone/>
            </a:pPr>
            <a:r>
              <a:rPr lang="en-US" sz="1800"/>
              <a:t>Demo:</a:t>
            </a:r>
            <a:endParaRPr sz="1800"/>
          </a:p>
          <a:p>
            <a:pPr indent="-342900" lvl="0" marL="457200" rtl="0" algn="l">
              <a:spcBef>
                <a:spcPts val="480"/>
              </a:spcBef>
              <a:spcAft>
                <a:spcPts val="0"/>
              </a:spcAft>
              <a:buSzPts val="1800"/>
              <a:buAutoNum type="arabicPeriod"/>
            </a:pPr>
            <a:r>
              <a:rPr lang="en-US" sz="1800"/>
              <a:t>Run LinuxGetSsl on </a:t>
            </a:r>
            <a:r>
              <a:rPr lang="en-US" sz="1800" u="sng">
                <a:solidFill>
                  <a:schemeClr val="hlink"/>
                </a:solidFill>
                <a:hlinkClick r:id="rId3"/>
              </a:rPr>
              <a:t>https://www.reddit.com/r/uofm/comments/1nxwosu/why_does_um_have_the_cutest_chonkiest_squirrels/</a:t>
            </a:r>
            <a:r>
              <a:rPr lang="en-US" sz="1800"/>
              <a:t> (and output to a file)</a:t>
            </a:r>
            <a:endParaRPr sz="1800"/>
          </a:p>
          <a:p>
            <a:pPr indent="-342900" lvl="0" marL="457200" rtl="0" algn="l">
              <a:spcBef>
                <a:spcPts val="0"/>
              </a:spcBef>
              <a:spcAft>
                <a:spcPts val="0"/>
              </a:spcAft>
              <a:buSzPts val="1800"/>
              <a:buAutoNum type="arabicPeriod"/>
            </a:pPr>
            <a:r>
              <a:rPr lang="en-US" sz="1800"/>
              <a:t>Check the returned content. See that it has content from the post but none from the comments.</a:t>
            </a:r>
            <a:endParaRPr sz="1800"/>
          </a:p>
          <a:p>
            <a:pPr indent="-342900" lvl="0" marL="457200" rtl="0" algn="l">
              <a:spcBef>
                <a:spcPts val="0"/>
              </a:spcBef>
              <a:spcAft>
                <a:spcPts val="0"/>
              </a:spcAft>
              <a:buSzPts val="1800"/>
              <a:buAutoNum type="arabicPeriod"/>
            </a:pPr>
            <a:r>
              <a:rPr lang="en-US" sz="1800"/>
              <a:t>Run LinuxGetSsl on </a:t>
            </a:r>
            <a:r>
              <a:rPr lang="en-US" sz="1800" u="sng">
                <a:solidFill>
                  <a:schemeClr val="hlink"/>
                </a:solidFill>
                <a:hlinkClick r:id="rId4"/>
              </a:rPr>
              <a:t>https://old.reddit.com/r/uofm/comments/1nxwosu/why_does_um_have_the_cutest_chonkiest_squirrels/</a:t>
            </a:r>
            <a:endParaRPr sz="1800"/>
          </a:p>
          <a:p>
            <a:pPr indent="-342900" lvl="0" marL="457200" rtl="0" algn="l">
              <a:spcBef>
                <a:spcPts val="0"/>
              </a:spcBef>
              <a:spcAft>
                <a:spcPts val="0"/>
              </a:spcAft>
              <a:buSzPts val="1800"/>
              <a:buAutoNum type="arabicPeriod"/>
            </a:pPr>
            <a:r>
              <a:rPr lang="en-US" sz="1800"/>
              <a:t>Check the returned content. See that it has content from the post AND the comments.</a:t>
            </a:r>
            <a:br>
              <a:rPr lang="en-US"/>
            </a:br>
            <a:endParaRPr/>
          </a:p>
        </p:txBody>
      </p:sp>
      <p:sp>
        <p:nvSpPr>
          <p:cNvPr id="276" name="Google Shape;276;g3c7d38bd1f1_0_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c7d38bd1f1_0_17"/>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Server-side Rendered vs Client-side Rendered</a:t>
            </a:r>
            <a:endParaRPr/>
          </a:p>
        </p:txBody>
      </p:sp>
      <p:sp>
        <p:nvSpPr>
          <p:cNvPr id="283" name="Google Shape;283;g3c7d38bd1f1_0_17"/>
          <p:cNvSpPr txBox="1"/>
          <p:nvPr>
            <p:ph idx="1" type="body"/>
          </p:nvPr>
        </p:nvSpPr>
        <p:spPr>
          <a:xfrm>
            <a:off x="457200" y="1346200"/>
            <a:ext cx="8229600" cy="3498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Why did this happen?</a:t>
            </a:r>
            <a:endParaRPr/>
          </a:p>
          <a:p>
            <a:pPr indent="0" lvl="0" marL="0" rtl="0" algn="l">
              <a:spcBef>
                <a:spcPts val="480"/>
              </a:spcBef>
              <a:spcAft>
                <a:spcPts val="0"/>
              </a:spcAft>
              <a:buNone/>
            </a:pPr>
            <a:r>
              <a:rPr lang="en-US"/>
              <a:t>The (new) Reddit app is a hybrid of server-side rendered (SSR) and client-side rendered (CSR). The server hosting the Reddit content sends us back an HTML page which contains JavaScript that the browser should execute to fetch the comments.</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The old Reddit app is SSR, meaning that the server generates the whole HTML content and then sends it back to the client.</a:t>
            </a:r>
            <a:endParaRPr/>
          </a:p>
        </p:txBody>
      </p:sp>
      <p:sp>
        <p:nvSpPr>
          <p:cNvPr id="284" name="Google Shape;284;g3c7d38bd1f1_0_1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
        <p:nvSpPr>
          <p:cNvPr id="285" name="Google Shape;285;g3c7d38bd1f1_0_17"/>
          <p:cNvSpPr txBox="1"/>
          <p:nvPr/>
        </p:nvSpPr>
        <p:spPr>
          <a:xfrm>
            <a:off x="552200" y="4756075"/>
            <a:ext cx="7748700" cy="1665600"/>
          </a:xfrm>
          <a:prstGeom prst="rect">
            <a:avLst/>
          </a:prstGeom>
          <a:noFill/>
          <a:ln>
            <a:noFill/>
          </a:ln>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US" sz="2400">
                <a:solidFill>
                  <a:schemeClr val="dk1"/>
                </a:solidFill>
                <a:latin typeface="Calibri"/>
                <a:ea typeface="Calibri"/>
                <a:cs typeface="Calibri"/>
                <a:sym typeface="Calibri"/>
              </a:rPr>
              <a:t>Our search engine vastly prefers content that is SSR. If you want to see what is equivalent to the initial HTML page that the server sends us, right click and press “View Page Source” as opposed to Inspect Element.</a:t>
            </a:r>
            <a:endParaRPr sz="3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3c7d38bd1f1_0_3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An Aside</a:t>
            </a:r>
            <a:endParaRPr/>
          </a:p>
        </p:txBody>
      </p:sp>
      <p:sp>
        <p:nvSpPr>
          <p:cNvPr id="292" name="Google Shape;292;g3c7d38bd1f1_0_33"/>
          <p:cNvSpPr txBox="1"/>
          <p:nvPr>
            <p:ph idx="1" type="body"/>
          </p:nvPr>
        </p:nvSpPr>
        <p:spPr>
          <a:xfrm>
            <a:off x="457200" y="1064625"/>
            <a:ext cx="8229600" cy="13515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If you look at the returned HTML from some pages, you might see something like this:</a:t>
            </a:r>
            <a:endParaRPr/>
          </a:p>
          <a:p>
            <a:pPr indent="0" lvl="0" marL="0" rtl="0" algn="l">
              <a:spcBef>
                <a:spcPts val="480"/>
              </a:spcBef>
              <a:spcAft>
                <a:spcPts val="0"/>
              </a:spcAft>
              <a:buNone/>
            </a:pPr>
            <a:r>
              <a:t/>
            </a:r>
            <a:endParaRPr/>
          </a:p>
        </p:txBody>
      </p:sp>
      <p:sp>
        <p:nvSpPr>
          <p:cNvPr id="293" name="Google Shape;293;g3c7d38bd1f1_0_3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294" name="Google Shape;294;g3c7d38bd1f1_0_33"/>
          <p:cNvPicPr preferRelativeResize="0"/>
          <p:nvPr/>
        </p:nvPicPr>
        <p:blipFill>
          <a:blip r:embed="rId3">
            <a:alphaModFix/>
          </a:blip>
          <a:stretch>
            <a:fillRect/>
          </a:stretch>
        </p:blipFill>
        <p:spPr>
          <a:xfrm>
            <a:off x="295148" y="1877588"/>
            <a:ext cx="8553699" cy="664375"/>
          </a:xfrm>
          <a:prstGeom prst="rect">
            <a:avLst/>
          </a:prstGeom>
          <a:noFill/>
          <a:ln>
            <a:noFill/>
          </a:ln>
        </p:spPr>
      </p:pic>
      <p:sp>
        <p:nvSpPr>
          <p:cNvPr id="295" name="Google Shape;295;g3c7d38bd1f1_0_33"/>
          <p:cNvSpPr txBox="1"/>
          <p:nvPr/>
        </p:nvSpPr>
        <p:spPr>
          <a:xfrm>
            <a:off x="620700" y="2541975"/>
            <a:ext cx="7902600" cy="31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Those are HTML character entities. HTML character entities are things that purposefully replace another character because that might cause conflicts with the HTML.</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Other examples include:</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 &amp;amp; or &amp;#38;                   &amp;</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 &amp;quot; or &amp;#34;                   "</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 …</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Could be beneficial to handle this in your HTML parser…</a:t>
            </a:r>
            <a:endParaRPr sz="24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g3c7d38bd1f1_0_25"/>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New York Times Demo</a:t>
            </a:r>
            <a:endParaRPr/>
          </a:p>
        </p:txBody>
      </p:sp>
      <p:sp>
        <p:nvSpPr>
          <p:cNvPr id="302" name="Google Shape;302;g3c7d38bd1f1_0_25"/>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Another site we saw was New York Times.</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Demo:</a:t>
            </a:r>
            <a:endParaRPr/>
          </a:p>
          <a:p>
            <a:pPr indent="-381000" lvl="0" marL="457200" rtl="0" algn="l">
              <a:spcBef>
                <a:spcPts val="480"/>
              </a:spcBef>
              <a:spcAft>
                <a:spcPts val="0"/>
              </a:spcAft>
              <a:buSzPts val="2400"/>
              <a:buAutoNum type="arabicPeriod"/>
            </a:pPr>
            <a:r>
              <a:rPr lang="en-US"/>
              <a:t>Run LinuxGetSsl on </a:t>
            </a:r>
            <a:r>
              <a:rPr lang="en-US" u="sng">
                <a:solidFill>
                  <a:schemeClr val="hlink"/>
                </a:solidFill>
                <a:hlinkClick r:id="rId3"/>
              </a:rPr>
              <a:t>https://www.nytimes.com/2026/02/11/nyregion/rats-nyc-snow-cold.html</a:t>
            </a:r>
            <a:endParaRPr/>
          </a:p>
          <a:p>
            <a:pPr indent="-381000" lvl="0" marL="457200" rtl="0" algn="l">
              <a:spcBef>
                <a:spcPts val="0"/>
              </a:spcBef>
              <a:spcAft>
                <a:spcPts val="0"/>
              </a:spcAft>
              <a:buSzPts val="2400"/>
              <a:buAutoNum type="arabicPeriod"/>
            </a:pPr>
            <a:r>
              <a:rPr lang="en-US"/>
              <a:t>Check the returned content. Should see nothing useful.</a:t>
            </a:r>
            <a:endParaRPr/>
          </a:p>
        </p:txBody>
      </p:sp>
      <p:sp>
        <p:nvSpPr>
          <p:cNvPr id="303" name="Google Shape;303;g3c7d38bd1f1_0_2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3c7d38bd1f1_0_48"/>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New York Times Demo</a:t>
            </a:r>
            <a:endParaRPr/>
          </a:p>
        </p:txBody>
      </p:sp>
      <p:sp>
        <p:nvSpPr>
          <p:cNvPr id="310" name="Google Shape;310;g3c7d38bd1f1_0_48"/>
          <p:cNvSpPr txBox="1"/>
          <p:nvPr>
            <p:ph idx="1" type="body"/>
          </p:nvPr>
        </p:nvSpPr>
        <p:spPr>
          <a:xfrm>
            <a:off x="457200" y="1082775"/>
            <a:ext cx="8229600" cy="4779900"/>
          </a:xfrm>
          <a:prstGeom prst="rect">
            <a:avLst/>
          </a:prstGeom>
        </p:spPr>
        <p:txBody>
          <a:bodyPr anchorCtr="0" anchor="t" bIns="45700" lIns="91425" spcFirstLastPara="1" rIns="91425" wrap="square" tIns="45700">
            <a:noAutofit/>
          </a:bodyPr>
          <a:lstStyle/>
          <a:p>
            <a:pPr indent="0" lvl="0" marL="0" rtl="0" algn="l">
              <a:lnSpc>
                <a:spcPct val="90000"/>
              </a:lnSpc>
              <a:spcBef>
                <a:spcPts val="480"/>
              </a:spcBef>
              <a:spcAft>
                <a:spcPts val="0"/>
              </a:spcAft>
              <a:buSzPts val="605"/>
              <a:buNone/>
            </a:pPr>
            <a:r>
              <a:rPr lang="en-US" sz="1800"/>
              <a:t>&lt;html lang="en"&gt;</a:t>
            </a:r>
            <a:br>
              <a:rPr lang="en-US" sz="1800"/>
            </a:br>
            <a:r>
              <a:rPr lang="en-US" sz="1800"/>
              <a:t>&lt;head&gt;</a:t>
            </a:r>
            <a:br>
              <a:rPr lang="en-US" sz="1800"/>
            </a:br>
            <a:r>
              <a:rPr lang="en-US" sz="1800"/>
              <a:t>	</a:t>
            </a:r>
            <a:r>
              <a:rPr lang="en-US" sz="1800"/>
              <a:t>&lt;title&gt;</a:t>
            </a:r>
            <a:r>
              <a:rPr lang="en-US" sz="1800" u="sng">
                <a:solidFill>
                  <a:schemeClr val="hlink"/>
                </a:solidFill>
                <a:hlinkClick r:id="rId3"/>
              </a:rPr>
              <a:t>nytimes.com</a:t>
            </a:r>
            <a:r>
              <a:rPr lang="en-US" sz="1800"/>
              <a:t>&lt;/title&gt;</a:t>
            </a:r>
            <a:br>
              <a:rPr lang="en-US" sz="1800"/>
            </a:br>
            <a:r>
              <a:rPr lang="en-US" sz="1800"/>
              <a:t>	&lt;style&gt;#cmsg{animation: A 1.5s;}@keyframesA{0%{opacity:0;}99%{opacity:0;}100%{opacity:1;}}</a:t>
            </a:r>
            <a:br>
              <a:rPr lang="en-US" sz="1800"/>
            </a:br>
            <a:r>
              <a:rPr lang="en-US" sz="1800"/>
              <a:t>	&lt;/style&gt;</a:t>
            </a:r>
            <a:br>
              <a:rPr lang="en-US" sz="1800"/>
            </a:br>
            <a:r>
              <a:rPr lang="en-US" sz="1800"/>
              <a:t>&lt;/head&gt;</a:t>
            </a:r>
            <a:br>
              <a:rPr lang="en-US" sz="1800"/>
            </a:br>
            <a:r>
              <a:rPr lang="en-US" sz="1800"/>
              <a:t>&lt;body style="margin:0"&gt;</a:t>
            </a:r>
            <a:br>
              <a:rPr lang="en-US" sz="1800"/>
            </a:br>
            <a:r>
              <a:rPr lang="en-US" sz="1800"/>
              <a:t>	&lt;p id="cmsg"&gt;</a:t>
            </a:r>
            <a:r>
              <a:rPr b="1" lang="en-US" sz="1800">
                <a:solidFill>
                  <a:srgbClr val="FF0000"/>
                </a:solidFill>
              </a:rPr>
              <a:t>Please enable JS and disable any ad blocker</a:t>
            </a:r>
            <a:r>
              <a:rPr lang="en-US" sz="1800"/>
              <a:t>&lt;/p&gt;</a:t>
            </a:r>
            <a:br>
              <a:rPr lang="en-US" sz="1800"/>
            </a:br>
            <a:r>
              <a:rPr lang="en-US" sz="1800"/>
              <a:t>&lt;script data-cfasync="false"&gt;var dd={'rt':'c','cid':'AHrlqAAAAAMAViVUJgGhFQMAYFVsCQ==','hsh':'499AE34129FA4E4FABC31582C3075D','t':'fe','qp':'','s':17439,'e':'19a1e387de899d60fbccd0169e870a8456c823bbbbfe0a5284151a87bcface987e3761f9153226dd885d95ee4e36f5df','host':'</a:t>
            </a:r>
            <a:r>
              <a:rPr lang="en-US" sz="1800" u="sng">
                <a:solidFill>
                  <a:schemeClr val="hlink"/>
                </a:solidFill>
                <a:hlinkClick r:id="rId4"/>
              </a:rPr>
              <a:t>geo.captcha-delivery.com</a:t>
            </a:r>
            <a:r>
              <a:rPr lang="en-US" sz="1800"/>
              <a:t>','cookie':'FbrMklQ1YA5_M28I1LuDfrfIySYYu_f1lm9TmvU4X9D5cKpVGHQuf5N1G9ZrDco6KpxoSkMnJ5LHZZCSdQl5JJcqdHPVLeiryHO4ViXlm4vIFA7j6XNxfuUogV~r_kds'}</a:t>
            </a:r>
            <a:br>
              <a:rPr lang="en-US" sz="1800"/>
            </a:br>
            <a:r>
              <a:rPr lang="en-US" sz="1800"/>
              <a:t>&lt;/script&gt;</a:t>
            </a:r>
            <a:br>
              <a:rPr lang="en-US" sz="1800"/>
            </a:br>
            <a:r>
              <a:rPr lang="en-US" sz="1800"/>
              <a:t>&lt;script data-cfasync="false" src="</a:t>
            </a:r>
            <a:r>
              <a:rPr lang="en-US" sz="1800" u="sng">
                <a:solidFill>
                  <a:schemeClr val="hlink"/>
                </a:solidFill>
                <a:hlinkClick r:id="rId5"/>
              </a:rPr>
              <a:t>https://ct.captcha-delivery.com/c.js</a:t>
            </a:r>
            <a:r>
              <a:rPr lang="en-US" sz="1800"/>
              <a:t>"&gt;</a:t>
            </a:r>
            <a:br>
              <a:rPr lang="en-US" sz="1800"/>
            </a:br>
            <a:r>
              <a:rPr lang="en-US" sz="1800"/>
              <a:t>&lt;/script&gt;</a:t>
            </a:r>
            <a:br>
              <a:rPr lang="en-US" sz="1800"/>
            </a:br>
            <a:r>
              <a:rPr lang="en-US" sz="1800"/>
              <a:t>&lt;/body&gt;</a:t>
            </a:r>
            <a:br>
              <a:rPr lang="en-US" sz="1800"/>
            </a:br>
            <a:r>
              <a:rPr lang="en-US" sz="1800"/>
              <a:t>&lt;/html&gt;</a:t>
            </a:r>
            <a:endParaRPr sz="1800"/>
          </a:p>
        </p:txBody>
      </p:sp>
      <p:sp>
        <p:nvSpPr>
          <p:cNvPr id="311" name="Google Shape;311;g3c7d38bd1f1_0_4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g3c7d38bd1f1_0_63"/>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JavaScript and the Web</a:t>
            </a:r>
            <a:endParaRPr/>
          </a:p>
        </p:txBody>
      </p:sp>
      <p:sp>
        <p:nvSpPr>
          <p:cNvPr id="318" name="Google Shape;318;g3c7d38bd1f1_0_63"/>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JavaScript is the de facto standard language for the web</a:t>
            </a:r>
            <a:endParaRPr/>
          </a:p>
          <a:p>
            <a:pPr indent="0" lvl="0" marL="0" rtl="0" algn="l">
              <a:spcBef>
                <a:spcPts val="480"/>
              </a:spcBef>
              <a:spcAft>
                <a:spcPts val="0"/>
              </a:spcAft>
              <a:buNone/>
            </a:pPr>
            <a:r>
              <a:rPr lang="en-US"/>
              <a:t>All </a:t>
            </a:r>
            <a:r>
              <a:rPr lang="en-US"/>
              <a:t>browsers understand it</a:t>
            </a:r>
            <a:endParaRPr/>
          </a:p>
          <a:p>
            <a:pPr indent="0" lvl="0" marL="0" rtl="0" algn="l">
              <a:spcBef>
                <a:spcPts val="480"/>
              </a:spcBef>
              <a:spcAft>
                <a:spcPts val="0"/>
              </a:spcAft>
              <a:buNone/>
            </a:pPr>
            <a:r>
              <a:rPr lang="en-US"/>
              <a:t>JavaScript is used to interact with the Document Object Model (DOM)</a:t>
            </a:r>
            <a:endParaRPr/>
          </a:p>
          <a:p>
            <a:pPr indent="0" lvl="0" marL="0" rtl="0" algn="l">
              <a:spcBef>
                <a:spcPts val="480"/>
              </a:spcBef>
              <a:spcAft>
                <a:spcPts val="0"/>
              </a:spcAft>
              <a:buNone/>
            </a:pPr>
            <a:r>
              <a:rPr lang="en-US"/>
              <a:t>Unfortunately, you can’t crawl most modern web pages without a JS engine</a:t>
            </a:r>
            <a:endParaRPr/>
          </a:p>
        </p:txBody>
      </p:sp>
      <p:sp>
        <p:nvSpPr>
          <p:cNvPr id="319" name="Google Shape;319;g3c7d38bd1f1_0_6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3c7d38bd1f1_0_56"/>
          <p:cNvSpPr txBox="1"/>
          <p:nvPr>
            <p:ph type="title"/>
          </p:nvPr>
        </p:nvSpPr>
        <p:spPr>
          <a:xfrm>
            <a:off x="457200" y="274638"/>
            <a:ext cx="8229600" cy="9021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 the Real World</a:t>
            </a:r>
            <a:endParaRPr/>
          </a:p>
        </p:txBody>
      </p:sp>
      <p:sp>
        <p:nvSpPr>
          <p:cNvPr id="326" name="Google Shape;326;g3c7d38bd1f1_0_56"/>
          <p:cNvSpPr txBox="1"/>
          <p:nvPr>
            <p:ph idx="1" type="body"/>
          </p:nvPr>
        </p:nvSpPr>
        <p:spPr>
          <a:xfrm>
            <a:off x="457200" y="1346200"/>
            <a:ext cx="8229600" cy="4779900"/>
          </a:xfrm>
          <a:prstGeom prst="rect">
            <a:avLst/>
          </a:prstGeom>
        </p:spPr>
        <p:txBody>
          <a:bodyPr anchorCtr="0" anchor="t" bIns="45700" lIns="91425" spcFirstLastPara="1" rIns="91425" wrap="square" tIns="45700">
            <a:normAutofit/>
          </a:bodyPr>
          <a:lstStyle/>
          <a:p>
            <a:pPr indent="0" lvl="0" marL="0" rtl="0" algn="l">
              <a:spcBef>
                <a:spcPts val="480"/>
              </a:spcBef>
              <a:spcAft>
                <a:spcPts val="0"/>
              </a:spcAft>
              <a:buNone/>
            </a:pPr>
            <a:r>
              <a:rPr lang="en-US"/>
              <a:t>How do modern search engines handle this in the real world?</a:t>
            </a:r>
            <a:endParaRPr/>
          </a:p>
          <a:p>
            <a:pPr indent="-381000" lvl="0" marL="457200" rtl="0" algn="l">
              <a:spcBef>
                <a:spcPts val="480"/>
              </a:spcBef>
              <a:spcAft>
                <a:spcPts val="0"/>
              </a:spcAft>
              <a:buSzPts val="2400"/>
              <a:buChar char="-"/>
            </a:pPr>
            <a:r>
              <a:rPr b="1" lang="en-US"/>
              <a:t>headless browsers</a:t>
            </a:r>
            <a:br>
              <a:rPr lang="en-US"/>
            </a:br>
            <a:r>
              <a:rPr lang="en-US"/>
              <a:t>basically web browsers without a graphical user interface.</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Popular ones include:</a:t>
            </a:r>
            <a:br>
              <a:rPr lang="en-US"/>
            </a:br>
            <a:r>
              <a:rPr lang="en-US"/>
              <a:t>- Selenium WebDriver</a:t>
            </a:r>
            <a:endParaRPr/>
          </a:p>
          <a:p>
            <a:pPr indent="0" lvl="0" marL="0" rtl="0" algn="l">
              <a:spcBef>
                <a:spcPts val="480"/>
              </a:spcBef>
              <a:spcAft>
                <a:spcPts val="0"/>
              </a:spcAft>
              <a:buNone/>
            </a:pPr>
            <a:r>
              <a:rPr lang="en-US"/>
              <a:t>- Playwright</a:t>
            </a:r>
            <a:endParaRPr/>
          </a:p>
          <a:p>
            <a:pPr indent="0" lvl="0" marL="0" rtl="0" algn="l">
              <a:spcBef>
                <a:spcPts val="480"/>
              </a:spcBef>
              <a:spcAft>
                <a:spcPts val="0"/>
              </a:spcAft>
              <a:buNone/>
            </a:pPr>
            <a:r>
              <a:rPr lang="en-US"/>
              <a:t>- Puppeteer</a:t>
            </a:r>
            <a:endParaRPr/>
          </a:p>
          <a:p>
            <a:pPr indent="0" lvl="0" marL="0" rtl="0" algn="l">
              <a:spcBef>
                <a:spcPts val="480"/>
              </a:spcBef>
              <a:spcAft>
                <a:spcPts val="0"/>
              </a:spcAft>
              <a:buNone/>
            </a:pPr>
            <a:r>
              <a:t/>
            </a:r>
            <a:endParaRPr/>
          </a:p>
          <a:p>
            <a:pPr indent="0" lvl="0" marL="0" rtl="0" algn="l">
              <a:spcBef>
                <a:spcPts val="480"/>
              </a:spcBef>
              <a:spcAft>
                <a:spcPts val="0"/>
              </a:spcAft>
              <a:buNone/>
            </a:pPr>
            <a:r>
              <a:rPr lang="en-US"/>
              <a:t>(outside of the scope of this class…)</a:t>
            </a:r>
            <a:endParaRPr/>
          </a:p>
        </p:txBody>
      </p:sp>
      <p:sp>
        <p:nvSpPr>
          <p:cNvPr id="327" name="Google Shape;327;g3c7d38bd1f1_0_5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2014-10-28T21:56:04Z</dcterms:created>
  <dc:creator>Nicole Hamilton</dc:creator>
</cp:coreProperties>
</file>